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61" r:id="rId5"/>
    <p:sldId id="257" r:id="rId6"/>
    <p:sldId id="262" r:id="rId7"/>
    <p:sldId id="530" r:id="rId8"/>
    <p:sldId id="501" r:id="rId9"/>
    <p:sldId id="531" r:id="rId10"/>
    <p:sldId id="534" r:id="rId11"/>
    <p:sldId id="535" r:id="rId12"/>
    <p:sldId id="504" r:id="rId13"/>
    <p:sldId id="536" r:id="rId14"/>
    <p:sldId id="537" r:id="rId15"/>
    <p:sldId id="532" r:id="rId16"/>
    <p:sldId id="533" r:id="rId17"/>
    <p:sldId id="538" r:id="rId18"/>
    <p:sldId id="300" r:id="rId19"/>
    <p:sldId id="272" r:id="rId20"/>
    <p:sldId id="26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UTM Avo" panose="02040603050506020204" pitchFamily="18" charset="0"/>
      <p:regular r:id="rId28"/>
      <p:bold r:id="rId29"/>
      <p:italic r:id="rId30"/>
      <p:boldItalic r:id="rId31"/>
    </p:embeddedFont>
    <p:embeddedFont>
      <p:font typeface="UTM Neutra" panose="02040603050506020204" pitchFamily="18" charset="0"/>
      <p:regular r:id="rId3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ường véctơ" id="{B145F70D-0BC8-438A-9129-C0E30500F3B7}">
          <p14:sldIdLst>
            <p14:sldId id="261"/>
            <p14:sldId id="257"/>
            <p14:sldId id="262"/>
            <p14:sldId id="530"/>
            <p14:sldId id="501"/>
            <p14:sldId id="531"/>
            <p14:sldId id="534"/>
            <p14:sldId id="535"/>
            <p14:sldId id="504"/>
            <p14:sldId id="536"/>
            <p14:sldId id="537"/>
            <p14:sldId id="532"/>
            <p14:sldId id="533"/>
            <p14:sldId id="538"/>
          </p14:sldIdLst>
        </p14:section>
        <p14:section name="Bài tập thêm" id="{01925CD5-CCAB-4715-8E8A-DAFE88192608}">
          <p14:sldIdLst>
            <p14:sldId id="300"/>
            <p14:sldId id="272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hi Hong Hanh 20204546" initials="PTHH2" lastIdx="1" clrIdx="0">
    <p:extLst>
      <p:ext uri="{19B8F6BF-5375-455C-9EA6-DF929625EA0E}">
        <p15:presenceInfo xmlns:p15="http://schemas.microsoft.com/office/powerpoint/2012/main" userId="Pham Thi Hong Hanh 2020454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6464"/>
    <a:srgbClr val="6A4645"/>
    <a:srgbClr val="611817"/>
    <a:srgbClr val="FFC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337246-48CB-4627-BC7F-6F71218B9F36}" v="123" dt="2023-07-03T16:16:24.556"/>
    <p1510:client id="{CCBE4FBC-4A9F-427E-A50C-2854D4423F6D}" v="1931" dt="2023-07-03T08:41:44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6154" autoAdjust="0"/>
  </p:normalViewPr>
  <p:slideViewPr>
    <p:cSldViewPr snapToGrid="0" showGuides="1">
      <p:cViewPr varScale="1">
        <p:scale>
          <a:sx n="75" d="100"/>
          <a:sy n="75" d="100"/>
        </p:scale>
        <p:origin x="893" y="58"/>
      </p:cViewPr>
      <p:guideLst>
        <p:guide orient="horz" pos="41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F4AC-6F9C-4217-9AAA-124DE7A1E3D5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DE96-1EAB-4D70-B9A6-5FD9BE374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72A81-67CA-4B01-A61E-86399C7CA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589C8B8-4191-46AD-BB39-759D3535B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D83AD0-7CDC-4DCB-BFD3-94BE83A8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549DB-E50B-4082-9840-DA781E3A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D73204-3980-43E6-BC6A-84E98102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14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A6AF75-2CAC-410E-9893-6EB360F8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36C93D-D35C-49E1-BDDA-BD601BD1F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9DAD4F-8514-4539-B543-2FE09625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6435726-A2E6-48A7-BFCA-A06E8BDE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DC23D6-93D6-4AB2-9C94-07D6A46F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385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AB2C95C-850D-441F-B276-E66A521F2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02FC67-0506-494F-90DD-C04094431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224F1C-C6D7-4976-96C0-512131BC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26A29B-98F6-47B7-B661-777A6C61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7ABE74-632D-4A7B-92CF-AD2C4AC1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4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18CE970-7170-47DB-BF4A-D8CFDF6B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F85198A-686A-4729-A137-FEB5DA63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DB373F-92A1-47FC-9B76-C057C0C6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F585DC-5FCC-4861-9F26-7CEB0479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47CAC6B-D518-49C7-9BCF-10C1362D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8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77CD13-8B3A-4072-8D70-8B5EE0F7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31D2E9-B2C7-4B50-9635-7D2584601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F7FC4D-D0C9-43BD-B6D9-F07ED4E1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8741FC-41B2-4B3C-ABD7-69DAF087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C1C7FF3-3E05-4CBB-9920-9AD41C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78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B8C77F-F2A9-4F7E-9DF5-7CF4966E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208CDC-8E60-4752-A91F-DAEF0BFC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0D313-F3A3-4777-A92C-1DD3C0CAC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A21D21-7878-4A92-94D4-632390DD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29DC40-5DD7-4337-A96A-D70EA0F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9DD491-C3C0-4229-8AA6-656105E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522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4C30CD-D2D1-4176-A36D-6D00DE58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0C29567-9575-4016-809E-DAA627BC7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E03B62-37F2-4EC0-90F1-4C8161782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15E6F8F3-9A0C-434D-BF35-6041945A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1B59277-D49C-453D-BFDA-2700A58A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CA904-40DD-4716-BDF6-ABCC1350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711E025-A8C6-4E36-956D-AD856633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D4D66C4-4435-44FB-8F44-E000EFE1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D72263-5B54-4AE3-B1F0-02A5D37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AD3F-CF3D-4C40-AFDE-9797E810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BE37F3-F4F4-4D5A-BE57-AE0F9D71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396898A-53A0-4BCF-B514-18200E5B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51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16452443-55DB-40D7-9E80-9F02ED35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6423195-4558-4929-88D9-9ED007A5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A6DE851-4484-4C47-8FCA-43EFF643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9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77A8CD-3E22-45C4-842D-C30DBAF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A0E800E-D183-4F91-83A3-1FD495E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36D8EBC-97EF-4B6D-AC51-3D16842E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BE3F225-381A-4D97-9D97-B71E8C1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015452-A523-44A8-B87F-33645F6C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5B94A4A-A2DA-4B36-82DE-18F88BD7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6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FDD5C2-5A8B-4BE8-A9A3-36B6E8E8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65B702D-C555-422F-9FEB-11995EB2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4F98D0E-2877-46F3-9F76-14A4FD5B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89A888F-50A7-429A-B64C-CCD61E1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6BC1D-6352-45B2-9271-EF531DD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DAEFB2-D409-49CE-B0F6-78DC880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5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FDA5E4-86B2-484B-9296-C7740B61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AAB59E-2700-439B-9590-DA6D2174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525EB44-DF20-42C7-BA4C-E0930F802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B2AD-D9C5-4DC3-B93D-436A2F07DFD0}" type="datetimeFigureOut">
              <a:rPr lang="vi-VN" smtClean="0"/>
              <a:t>10/07/2023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FA287E9-5131-4558-AAD2-5D5BD01E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3809487-0581-4416-B352-7A7BB27DD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C5EF-4592-43B0-8916-DD37F3CB167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6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is01.central.ucv.ro/site/Vol2-IntegralCalculus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482702" y="398462"/>
            <a:ext cx="1473324" cy="369230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496486" y="398462"/>
            <a:ext cx="157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11817"/>
                </a:solidFill>
                <a:cs typeface="Arial"/>
                <a:sym typeface="Arial"/>
                <a:rtl val="0"/>
              </a:rPr>
              <a:t>GIẢI TÍCH 2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1513840" y="1666791"/>
            <a:ext cx="916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Trường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véctơ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6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55346" y="129842"/>
            <a:ext cx="4141005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14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Hoàn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lưu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véctơ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xoáy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/>
              <p:nvPr/>
            </p:nvSpPr>
            <p:spPr>
              <a:xfrm>
                <a:off x="771849" y="1193689"/>
                <a:ext cx="10180632" cy="2318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3:</a:t>
                </a:r>
                <a:r>
                  <a:rPr lang="en-US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dọc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điểm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9" y="1193689"/>
                <a:ext cx="10180632" cy="2318520"/>
              </a:xfrm>
              <a:prstGeom prst="rect">
                <a:avLst/>
              </a:prstGeom>
              <a:blipFill>
                <a:blip r:embed="rId3"/>
                <a:stretch>
                  <a:fillRect l="-958" b="-5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03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955346" y="129842"/>
            <a:ext cx="4141005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414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Hoàn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lưu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véctơ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xoáy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/>
              <p:nvPr/>
            </p:nvSpPr>
            <p:spPr>
              <a:xfrm>
                <a:off x="771848" y="1193689"/>
                <a:ext cx="10362877" cy="2865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4: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20183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Tìm </a:t>
                </a:r>
                <a:r>
                  <a:rPr lang="en-US" sz="2400" dirty="0" err="1"/>
                  <a:t>lưu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dọc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là </a:t>
                </a:r>
                <a:r>
                  <a:rPr lang="en-US" sz="2400" dirty="0" err="1"/>
                  <a:t>ngược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đồng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hồ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nhìn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về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phía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" y="1193689"/>
                <a:ext cx="10362877" cy="2865721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id="{95653852-B387-4A53-C4A4-83F91E90DF6B}"/>
              </a:ext>
            </a:extLst>
          </p:cNvPr>
          <p:cNvSpPr txBox="1"/>
          <p:nvPr/>
        </p:nvSpPr>
        <p:spPr>
          <a:xfrm>
            <a:off x="2584859" y="2387462"/>
            <a:ext cx="335323" cy="396291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03B5074-B5A5-5C33-0F1E-844C62696EEA}"/>
              </a:ext>
            </a:extLst>
          </p:cNvPr>
          <p:cNvSpPr txBox="1"/>
          <p:nvPr/>
        </p:nvSpPr>
        <p:spPr>
          <a:xfrm>
            <a:off x="11060916" y="2380090"/>
            <a:ext cx="334963" cy="396875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1750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0012" y="197610"/>
            <a:ext cx="439790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328088"/>
            <a:ext cx="440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-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vị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10105944" cy="183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a.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Định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trường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thế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tồn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𝑔𝑟𝑎𝑑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(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). Khi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thế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vị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10105944" cy="1831655"/>
              </a:xfrm>
              <a:prstGeom prst="rect">
                <a:avLst/>
              </a:prstGeom>
              <a:blipFill>
                <a:blip r:embed="rId3"/>
                <a:stretch>
                  <a:fillRect l="-965" r="-724" b="-7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Hộp Văn bản 1">
                <a:extLst>
                  <a:ext uri="{FF2B5EF4-FFF2-40B4-BE49-F238E27FC236}">
                    <a16:creationId xmlns:a16="http://schemas.microsoft.com/office/drawing/2014/main" id="{C7EA85CB-7676-95BE-1913-309BCD2024E3}"/>
                  </a:ext>
                </a:extLst>
              </p:cNvPr>
              <p:cNvSpPr txBox="1"/>
              <p:nvPr/>
            </p:nvSpPr>
            <p:spPr>
              <a:xfrm>
                <a:off x="1000012" y="2814141"/>
                <a:ext cx="9817542" cy="4046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b.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Định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lý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kiện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cần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đủ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là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(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𝑟𝑜𝑡</m:t>
                        </m:r>
                      </m:e>
                    </m:acc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mọi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vi-VN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vi-VN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vi-VN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Hộp Văn bản 1">
                <a:extLst>
                  <a:ext uri="{FF2B5EF4-FFF2-40B4-BE49-F238E27FC236}">
                    <a16:creationId xmlns:a16="http://schemas.microsoft.com/office/drawing/2014/main" id="{C7EA85CB-7676-95BE-1913-309BCD202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12" y="2814141"/>
                <a:ext cx="9817542" cy="4046557"/>
              </a:xfrm>
              <a:prstGeom prst="rect">
                <a:avLst/>
              </a:prstGeom>
              <a:blipFill>
                <a:blip r:embed="rId4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Hộp Văn bản 1">
                <a:extLst>
                  <a:ext uri="{FF2B5EF4-FFF2-40B4-BE49-F238E27FC236}">
                    <a16:creationId xmlns:a16="http://schemas.microsoft.com/office/drawing/2014/main" id="{7DC64EAD-770D-E19A-5268-71AC9AB19F7A}"/>
                  </a:ext>
                </a:extLst>
              </p:cNvPr>
              <p:cNvSpPr txBox="1"/>
              <p:nvPr/>
            </p:nvSpPr>
            <p:spPr>
              <a:xfrm>
                <a:off x="946904" y="4072145"/>
                <a:ext cx="9215704" cy="119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Chú</a:t>
                </a:r>
                <a:r>
                  <a:rPr lang="en-US" sz="2400" b="1" dirty="0"/>
                  <a:t> ý: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là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: </a:t>
                </a:r>
                <a:endParaRPr lang="en-US" sz="2400" b="1" dirty="0"/>
              </a:p>
            </p:txBody>
          </p:sp>
        </mc:Choice>
        <mc:Fallback>
          <p:sp>
            <p:nvSpPr>
              <p:cNvPr id="19" name="Hộp Văn bản 1">
                <a:extLst>
                  <a:ext uri="{FF2B5EF4-FFF2-40B4-BE49-F238E27FC236}">
                    <a16:creationId xmlns:a16="http://schemas.microsoft.com/office/drawing/2014/main" id="{7DC64EAD-770D-E19A-5268-71AC9AB19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04" y="4072145"/>
                <a:ext cx="9215704" cy="1194366"/>
              </a:xfrm>
              <a:prstGeom prst="rect">
                <a:avLst/>
              </a:prstGeom>
              <a:blipFill>
                <a:blip r:embed="rId5"/>
                <a:stretch>
                  <a:fillRect l="-992" b="-1020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0">
            <a:extLst>
              <a:ext uri="{FF2B5EF4-FFF2-40B4-BE49-F238E27FC236}">
                <a16:creationId xmlns:a16="http://schemas.microsoft.com/office/drawing/2014/main" id="{F6639433-F5ED-39BB-DB47-EA0752560F4C}"/>
              </a:ext>
            </a:extLst>
          </p:cNvPr>
          <p:cNvSpPr txBox="1"/>
          <p:nvPr/>
        </p:nvSpPr>
        <p:spPr>
          <a:xfrm>
            <a:off x="7354324" y="4183324"/>
            <a:ext cx="412750" cy="452437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A938FCB-39CA-385D-CFC7-35F3AC7535BC}"/>
              </a:ext>
            </a:extLst>
          </p:cNvPr>
          <p:cNvSpPr txBox="1"/>
          <p:nvPr/>
        </p:nvSpPr>
        <p:spPr>
          <a:xfrm>
            <a:off x="2757049" y="4480366"/>
            <a:ext cx="7553448" cy="1127232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9390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0012" y="197610"/>
            <a:ext cx="439790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328088"/>
            <a:ext cx="440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-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vị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Hộp Văn bản 1">
                <a:extLst>
                  <a:ext uri="{FF2B5EF4-FFF2-40B4-BE49-F238E27FC236}">
                    <a16:creationId xmlns:a16="http://schemas.microsoft.com/office/drawing/2014/main" id="{2C4A69D5-3F49-4A06-06B5-94FAB856F6F6}"/>
                  </a:ext>
                </a:extLst>
              </p:cNvPr>
              <p:cNvSpPr txBox="1"/>
              <p:nvPr/>
            </p:nvSpPr>
            <p:spPr>
              <a:xfrm>
                <a:off x="771848" y="1193689"/>
                <a:ext cx="10604075" cy="237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5: </a:t>
                </a:r>
                <a:r>
                  <a:rPr lang="en-US" sz="2400" b="1" dirty="0"/>
                  <a:t>(CK 20192 NN1)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Chứng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vi-V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là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3" name="Hộp Văn bản 1">
                <a:extLst>
                  <a:ext uri="{FF2B5EF4-FFF2-40B4-BE49-F238E27FC236}">
                    <a16:creationId xmlns:a16="http://schemas.microsoft.com/office/drawing/2014/main" id="{2C4A69D5-3F49-4A06-06B5-94FAB856F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" y="1193689"/>
                <a:ext cx="10604075" cy="2370457"/>
              </a:xfrm>
              <a:prstGeom prst="rect">
                <a:avLst/>
              </a:prstGeom>
              <a:blipFill>
                <a:blip r:embed="rId3"/>
                <a:stretch>
                  <a:fillRect l="-920" b="-46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4">
            <a:extLst>
              <a:ext uri="{FF2B5EF4-FFF2-40B4-BE49-F238E27FC236}">
                <a16:creationId xmlns:a16="http://schemas.microsoft.com/office/drawing/2014/main" id="{F9EA151A-BE90-6A37-E599-5613653BB611}"/>
              </a:ext>
            </a:extLst>
          </p:cNvPr>
          <p:cNvSpPr txBox="1"/>
          <p:nvPr/>
        </p:nvSpPr>
        <p:spPr>
          <a:xfrm>
            <a:off x="4927600" y="2641600"/>
            <a:ext cx="914400" cy="198438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380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0012" y="197610"/>
            <a:ext cx="4397900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3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328088"/>
            <a:ext cx="440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-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hàm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thế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vị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Hộp Văn bản 1">
                <a:extLst>
                  <a:ext uri="{FF2B5EF4-FFF2-40B4-BE49-F238E27FC236}">
                    <a16:creationId xmlns:a16="http://schemas.microsoft.com/office/drawing/2014/main" id="{2C4A69D5-3F49-4A06-06B5-94FAB856F6F6}"/>
                  </a:ext>
                </a:extLst>
              </p:cNvPr>
              <p:cNvSpPr txBox="1"/>
              <p:nvPr/>
            </p:nvSpPr>
            <p:spPr>
              <a:xfrm>
                <a:off x="762017" y="1193689"/>
                <a:ext cx="10289442" cy="2626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6: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20182 CTTT)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vi-V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 là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thế</a:t>
                </a:r>
                <a:r>
                  <a:rPr lang="en-US" sz="2400" dirty="0"/>
                  <a:t> hay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Tìm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hoàn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dọc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thẳng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từ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đến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(2,3)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3" name="Hộp Văn bản 1">
                <a:extLst>
                  <a:ext uri="{FF2B5EF4-FFF2-40B4-BE49-F238E27FC236}">
                    <a16:creationId xmlns:a16="http://schemas.microsoft.com/office/drawing/2014/main" id="{2C4A69D5-3F49-4A06-06B5-94FAB856F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7" y="1193689"/>
                <a:ext cx="10289442" cy="2626938"/>
              </a:xfrm>
              <a:prstGeom prst="rect">
                <a:avLst/>
              </a:prstGeom>
              <a:blipFill>
                <a:blip r:embed="rId3"/>
                <a:stretch>
                  <a:fillRect l="-889" r="-2014" b="-417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6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61589-7609-4FBF-9071-4462BBD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14" cy="6923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Đồ họa 4">
            <a:extLst>
              <a:ext uri="{FF2B5EF4-FFF2-40B4-BE49-F238E27FC236}">
                <a16:creationId xmlns:a16="http://schemas.microsoft.com/office/drawing/2014/main" id="{E98D8B4E-59F3-43E3-B7E2-413EE54CF6C9}"/>
              </a:ext>
            </a:extLst>
          </p:cNvPr>
          <p:cNvSpPr/>
          <p:nvPr/>
        </p:nvSpPr>
        <p:spPr>
          <a:xfrm>
            <a:off x="10612879" y="398462"/>
            <a:ext cx="1137962" cy="248089"/>
          </a:xfrm>
          <a:custGeom>
            <a:avLst/>
            <a:gdLst>
              <a:gd name="connsiteX0" fmla="*/ 0 w 2032539"/>
              <a:gd name="connsiteY0" fmla="*/ 0 h 446341"/>
              <a:gd name="connsiteX1" fmla="*/ 2032540 w 2032539"/>
              <a:gd name="connsiteY1" fmla="*/ 0 h 446341"/>
              <a:gd name="connsiteX2" fmla="*/ 2032540 w 2032539"/>
              <a:gd name="connsiteY2" fmla="*/ 446342 h 446341"/>
              <a:gd name="connsiteX3" fmla="*/ 0 w 2032539"/>
              <a:gd name="connsiteY3" fmla="*/ 446342 h 44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539" h="446341">
                <a:moveTo>
                  <a:pt x="0" y="0"/>
                </a:moveTo>
                <a:lnTo>
                  <a:pt x="2032540" y="0"/>
                </a:lnTo>
                <a:lnTo>
                  <a:pt x="2032540" y="446342"/>
                </a:lnTo>
                <a:lnTo>
                  <a:pt x="0" y="446342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0BBDD742-C116-4590-85DD-9C981A07BB48}"/>
              </a:ext>
            </a:extLst>
          </p:cNvPr>
          <p:cNvSpPr txBox="1"/>
          <p:nvPr/>
        </p:nvSpPr>
        <p:spPr>
          <a:xfrm>
            <a:off x="10339876" y="38242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>
                <a:solidFill>
                  <a:srgbClr val="611817"/>
                </a:solidFill>
                <a:cs typeface="Arial"/>
                <a:sym typeface="Arial"/>
                <a:rtl val="0"/>
              </a:rPr>
              <a:t>MÔN HỌC</a:t>
            </a:r>
            <a:endParaRPr lang="vi-VN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Đồ họa 4">
            <a:extLst>
              <a:ext uri="{FF2B5EF4-FFF2-40B4-BE49-F238E27FC236}">
                <a16:creationId xmlns:a16="http://schemas.microsoft.com/office/drawing/2014/main" id="{884563B1-13AE-4416-99F3-7E6EA49AC57C}"/>
              </a:ext>
            </a:extLst>
          </p:cNvPr>
          <p:cNvSpPr txBox="1"/>
          <p:nvPr/>
        </p:nvSpPr>
        <p:spPr>
          <a:xfrm>
            <a:off x="2339695" y="1484567"/>
            <a:ext cx="751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Bài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tập</a:t>
            </a:r>
            <a:r>
              <a:rPr lang="en-US" sz="40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 </a:t>
            </a:r>
            <a:r>
              <a:rPr lang="en-US" sz="4000" dirty="0" err="1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thêm</a:t>
            </a:r>
            <a:endParaRPr lang="vi-VN" sz="40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10" name="Đồ họa 2">
            <a:extLst>
              <a:ext uri="{FF2B5EF4-FFF2-40B4-BE49-F238E27FC236}">
                <a16:creationId xmlns:a16="http://schemas.microsoft.com/office/drawing/2014/main" id="{25882A35-BDD3-42C1-B509-F19939C01840}"/>
              </a:ext>
            </a:extLst>
          </p:cNvPr>
          <p:cNvGrpSpPr/>
          <p:nvPr/>
        </p:nvGrpSpPr>
        <p:grpSpPr>
          <a:xfrm>
            <a:off x="5032582" y="2578990"/>
            <a:ext cx="2123649" cy="850010"/>
            <a:chOff x="4772025" y="2900362"/>
            <a:chExt cx="2644806" cy="1058608"/>
          </a:xfrm>
        </p:grpSpPr>
        <p:grpSp>
          <p:nvGrpSpPr>
            <p:cNvPr id="11" name="Đồ họa 2">
              <a:extLst>
                <a:ext uri="{FF2B5EF4-FFF2-40B4-BE49-F238E27FC236}">
                  <a16:creationId xmlns:a16="http://schemas.microsoft.com/office/drawing/2014/main" id="{7A02E805-1421-421D-BEA0-50C807503088}"/>
                </a:ext>
              </a:extLst>
            </p:cNvPr>
            <p:cNvGrpSpPr/>
            <p:nvPr/>
          </p:nvGrpSpPr>
          <p:grpSpPr>
            <a:xfrm>
              <a:off x="4772025" y="2900362"/>
              <a:ext cx="2644806" cy="792384"/>
              <a:chOff x="4772025" y="2900362"/>
              <a:chExt cx="2644806" cy="792384"/>
            </a:xfrm>
          </p:grpSpPr>
          <p:sp>
            <p:nvSpPr>
              <p:cNvPr id="15" name="Đồ họa 2">
                <a:extLst>
                  <a:ext uri="{FF2B5EF4-FFF2-40B4-BE49-F238E27FC236}">
                    <a16:creationId xmlns:a16="http://schemas.microsoft.com/office/drawing/2014/main" id="{944D54BE-77D4-4831-9BE9-6D0F52297D8E}"/>
                  </a:ext>
                </a:extLst>
              </p:cNvPr>
              <p:cNvSpPr/>
              <p:nvPr/>
            </p:nvSpPr>
            <p:spPr>
              <a:xfrm>
                <a:off x="4772025" y="2900362"/>
                <a:ext cx="2644806" cy="792384"/>
              </a:xfrm>
              <a:custGeom>
                <a:avLst/>
                <a:gdLst>
                  <a:gd name="connsiteX0" fmla="*/ 2248567 w 2644806"/>
                  <a:gd name="connsiteY0" fmla="*/ 792385 h 792384"/>
                  <a:gd name="connsiteX1" fmla="*/ 396240 w 2644806"/>
                  <a:gd name="connsiteY1" fmla="*/ 792385 h 792384"/>
                  <a:gd name="connsiteX2" fmla="*/ 0 w 2644806"/>
                  <a:gd name="connsiteY2" fmla="*/ 396240 h 792384"/>
                  <a:gd name="connsiteX3" fmla="*/ 0 w 2644806"/>
                  <a:gd name="connsiteY3" fmla="*/ 396240 h 792384"/>
                  <a:gd name="connsiteX4" fmla="*/ 396240 w 2644806"/>
                  <a:gd name="connsiteY4" fmla="*/ 0 h 792384"/>
                  <a:gd name="connsiteX5" fmla="*/ 2248567 w 2644806"/>
                  <a:gd name="connsiteY5" fmla="*/ 0 h 792384"/>
                  <a:gd name="connsiteX6" fmla="*/ 2644807 w 2644806"/>
                  <a:gd name="connsiteY6" fmla="*/ 396240 h 792384"/>
                  <a:gd name="connsiteX7" fmla="*/ 2644807 w 2644806"/>
                  <a:gd name="connsiteY7" fmla="*/ 396240 h 792384"/>
                  <a:gd name="connsiteX8" fmla="*/ 2248567 w 2644806"/>
                  <a:gd name="connsiteY8" fmla="*/ 792385 h 79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806" h="792384">
                    <a:moveTo>
                      <a:pt x="2248567" y="792385"/>
                    </a:moveTo>
                    <a:lnTo>
                      <a:pt x="396240" y="792385"/>
                    </a:lnTo>
                    <a:cubicBezTo>
                      <a:pt x="177356" y="792385"/>
                      <a:pt x="0" y="615029"/>
                      <a:pt x="0" y="396240"/>
                    </a:cubicBezTo>
                    <a:lnTo>
                      <a:pt x="0" y="396240"/>
                    </a:lnTo>
                    <a:cubicBezTo>
                      <a:pt x="0" y="177356"/>
                      <a:pt x="177356" y="0"/>
                      <a:pt x="396240" y="0"/>
                    </a:cubicBezTo>
                    <a:lnTo>
                      <a:pt x="2248567" y="0"/>
                    </a:lnTo>
                    <a:cubicBezTo>
                      <a:pt x="2467356" y="0"/>
                      <a:pt x="2644807" y="177356"/>
                      <a:pt x="2644807" y="396240"/>
                    </a:cubicBezTo>
                    <a:lnTo>
                      <a:pt x="2644807" y="396240"/>
                    </a:lnTo>
                    <a:cubicBezTo>
                      <a:pt x="2644712" y="615029"/>
                      <a:pt x="2467356" y="792385"/>
                      <a:pt x="2248567" y="792385"/>
                    </a:cubicBezTo>
                    <a:close/>
                  </a:path>
                </a:pathLst>
              </a:custGeom>
              <a:solidFill>
                <a:srgbClr val="FFCB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 dirty="0"/>
              </a:p>
            </p:txBody>
          </p:sp>
          <p:sp>
            <p:nvSpPr>
              <p:cNvPr id="16" name="Đồ họa 2">
                <a:extLst>
                  <a:ext uri="{FF2B5EF4-FFF2-40B4-BE49-F238E27FC236}">
                    <a16:creationId xmlns:a16="http://schemas.microsoft.com/office/drawing/2014/main" id="{177AB767-4B17-4BA6-96D3-67524D525E91}"/>
                  </a:ext>
                </a:extLst>
              </p:cNvPr>
              <p:cNvSpPr txBox="1"/>
              <p:nvPr/>
            </p:nvSpPr>
            <p:spPr>
              <a:xfrm>
                <a:off x="5312503" y="2980792"/>
                <a:ext cx="1497692" cy="61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vi-VN" sz="2600" spc="0" baseline="0" dirty="0">
                    <a:solidFill>
                      <a:srgbClr val="611817"/>
                    </a:solidFill>
                    <a:latin typeface="+mj-lt"/>
                    <a:cs typeface="Arial"/>
                    <a:sym typeface="Arial"/>
                    <a:rtl val="0"/>
                  </a:rPr>
                  <a:t>start</a:t>
                </a:r>
              </a:p>
            </p:txBody>
          </p:sp>
        </p:grpSp>
        <p:grpSp>
          <p:nvGrpSpPr>
            <p:cNvPr id="12" name="Đồ họa 2">
              <a:extLst>
                <a:ext uri="{FF2B5EF4-FFF2-40B4-BE49-F238E27FC236}">
                  <a16:creationId xmlns:a16="http://schemas.microsoft.com/office/drawing/2014/main" id="{44584C9D-C048-4077-9738-736CF63E416E}"/>
                </a:ext>
              </a:extLst>
            </p:cNvPr>
            <p:cNvGrpSpPr/>
            <p:nvPr/>
          </p:nvGrpSpPr>
          <p:grpSpPr>
            <a:xfrm>
              <a:off x="6708827" y="3424373"/>
              <a:ext cx="420496" cy="534597"/>
              <a:chOff x="6708827" y="3424373"/>
              <a:chExt cx="420496" cy="534597"/>
            </a:xfrm>
          </p:grpSpPr>
          <p:sp>
            <p:nvSpPr>
              <p:cNvPr id="13" name="Đồ họa 2">
                <a:extLst>
                  <a:ext uri="{FF2B5EF4-FFF2-40B4-BE49-F238E27FC236}">
                    <a16:creationId xmlns:a16="http://schemas.microsoft.com/office/drawing/2014/main" id="{AB3384F3-31CB-481E-889A-056E7056A1E8}"/>
                  </a:ext>
                </a:extLst>
              </p:cNvPr>
              <p:cNvSpPr/>
              <p:nvPr/>
            </p:nvSpPr>
            <p:spPr>
              <a:xfrm>
                <a:off x="6709018" y="3424373"/>
                <a:ext cx="420306" cy="534406"/>
              </a:xfrm>
              <a:custGeom>
                <a:avLst/>
                <a:gdLst>
                  <a:gd name="connsiteX0" fmla="*/ 412729 w 420306"/>
                  <a:gd name="connsiteY0" fmla="*/ 395913 h 534406"/>
                  <a:gd name="connsiteX1" fmla="*/ 409014 w 420306"/>
                  <a:gd name="connsiteY1" fmla="*/ 479162 h 534406"/>
                  <a:gd name="connsiteX2" fmla="*/ 410348 w 420306"/>
                  <a:gd name="connsiteY2" fmla="*/ 490496 h 534406"/>
                  <a:gd name="connsiteX3" fmla="*/ 170794 w 420306"/>
                  <a:gd name="connsiteY3" fmla="*/ 534407 h 534406"/>
                  <a:gd name="connsiteX4" fmla="*/ 168603 w 420306"/>
                  <a:gd name="connsiteY4" fmla="*/ 522310 h 534406"/>
                  <a:gd name="connsiteX5" fmla="*/ 24871 w 420306"/>
                  <a:gd name="connsiteY5" fmla="*/ 321428 h 534406"/>
                  <a:gd name="connsiteX6" fmla="*/ 7250 w 420306"/>
                  <a:gd name="connsiteY6" fmla="*/ 253324 h 534406"/>
                  <a:gd name="connsiteX7" fmla="*/ 80973 w 420306"/>
                  <a:gd name="connsiteY7" fmla="*/ 243323 h 534406"/>
                  <a:gd name="connsiteX8" fmla="*/ 94499 w 420306"/>
                  <a:gd name="connsiteY8" fmla="*/ 253610 h 534406"/>
                  <a:gd name="connsiteX9" fmla="*/ 59161 w 420306"/>
                  <a:gd name="connsiteY9" fmla="*/ 60728 h 534406"/>
                  <a:gd name="connsiteX10" fmla="*/ 97928 w 420306"/>
                  <a:gd name="connsiteY10" fmla="*/ 816 h 534406"/>
                  <a:gd name="connsiteX11" fmla="*/ 155364 w 420306"/>
                  <a:gd name="connsiteY11" fmla="*/ 43107 h 534406"/>
                  <a:gd name="connsiteX12" fmla="*/ 168794 w 420306"/>
                  <a:gd name="connsiteY12" fmla="*/ 116735 h 534406"/>
                  <a:gd name="connsiteX13" fmla="*/ 227277 w 420306"/>
                  <a:gd name="connsiteY13" fmla="*/ 123689 h 534406"/>
                  <a:gd name="connsiteX14" fmla="*/ 235183 w 420306"/>
                  <a:gd name="connsiteY14" fmla="*/ 129689 h 534406"/>
                  <a:gd name="connsiteX15" fmla="*/ 303763 w 420306"/>
                  <a:gd name="connsiteY15" fmla="*/ 134452 h 534406"/>
                  <a:gd name="connsiteX16" fmla="*/ 311764 w 420306"/>
                  <a:gd name="connsiteY16" fmla="*/ 140453 h 534406"/>
                  <a:gd name="connsiteX17" fmla="*/ 380344 w 420306"/>
                  <a:gd name="connsiteY17" fmla="*/ 145215 h 534406"/>
                  <a:gd name="connsiteX18" fmla="*/ 404347 w 420306"/>
                  <a:gd name="connsiteY18" fmla="*/ 181696 h 534406"/>
                  <a:gd name="connsiteX19" fmla="*/ 414063 w 420306"/>
                  <a:gd name="connsiteY19" fmla="*/ 234464 h 534406"/>
                  <a:gd name="connsiteX20" fmla="*/ 412729 w 420306"/>
                  <a:gd name="connsiteY20" fmla="*/ 395913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306" h="534406">
                    <a:moveTo>
                      <a:pt x="412729" y="395913"/>
                    </a:moveTo>
                    <a:cubicBezTo>
                      <a:pt x="404442" y="436775"/>
                      <a:pt x="408919" y="478781"/>
                      <a:pt x="409014" y="479162"/>
                    </a:cubicBezTo>
                    <a:lnTo>
                      <a:pt x="410348" y="490496"/>
                    </a:lnTo>
                    <a:lnTo>
                      <a:pt x="170794" y="534407"/>
                    </a:lnTo>
                    <a:lnTo>
                      <a:pt x="168603" y="522310"/>
                    </a:lnTo>
                    <a:cubicBezTo>
                      <a:pt x="153840" y="441824"/>
                      <a:pt x="109453" y="379911"/>
                      <a:pt x="24871" y="321428"/>
                    </a:cubicBezTo>
                    <a:cubicBezTo>
                      <a:pt x="-3132" y="302092"/>
                      <a:pt x="-5133" y="272564"/>
                      <a:pt x="7250" y="253324"/>
                    </a:cubicBezTo>
                    <a:cubicBezTo>
                      <a:pt x="19347" y="234464"/>
                      <a:pt x="47636" y="223415"/>
                      <a:pt x="80973" y="243323"/>
                    </a:cubicBezTo>
                    <a:cubicBezTo>
                      <a:pt x="85641" y="246180"/>
                      <a:pt x="90213" y="249609"/>
                      <a:pt x="94499" y="253610"/>
                    </a:cubicBezTo>
                    <a:lnTo>
                      <a:pt x="59161" y="60728"/>
                    </a:lnTo>
                    <a:cubicBezTo>
                      <a:pt x="52970" y="27200"/>
                      <a:pt x="74020" y="5293"/>
                      <a:pt x="97928" y="816"/>
                    </a:cubicBezTo>
                    <a:cubicBezTo>
                      <a:pt x="121740" y="-3565"/>
                      <a:pt x="149172" y="9579"/>
                      <a:pt x="155364" y="43107"/>
                    </a:cubicBezTo>
                    <a:lnTo>
                      <a:pt x="168794" y="116735"/>
                    </a:lnTo>
                    <a:cubicBezTo>
                      <a:pt x="183843" y="114068"/>
                      <a:pt x="208418" y="112259"/>
                      <a:pt x="227277" y="123689"/>
                    </a:cubicBezTo>
                    <a:cubicBezTo>
                      <a:pt x="230230" y="125403"/>
                      <a:pt x="232802" y="127499"/>
                      <a:pt x="235183" y="129689"/>
                    </a:cubicBezTo>
                    <a:cubicBezTo>
                      <a:pt x="245851" y="127022"/>
                      <a:pt x="279570" y="119879"/>
                      <a:pt x="303763" y="134452"/>
                    </a:cubicBezTo>
                    <a:cubicBezTo>
                      <a:pt x="306716" y="136166"/>
                      <a:pt x="309288" y="138262"/>
                      <a:pt x="311764" y="140453"/>
                    </a:cubicBezTo>
                    <a:cubicBezTo>
                      <a:pt x="322337" y="137690"/>
                      <a:pt x="356151" y="130642"/>
                      <a:pt x="380344" y="145215"/>
                    </a:cubicBezTo>
                    <a:cubicBezTo>
                      <a:pt x="393108" y="152835"/>
                      <a:pt x="401299" y="165503"/>
                      <a:pt x="404347" y="181696"/>
                    </a:cubicBezTo>
                    <a:lnTo>
                      <a:pt x="414063" y="234464"/>
                    </a:lnTo>
                    <a:cubicBezTo>
                      <a:pt x="422826" y="283613"/>
                      <a:pt x="422349" y="348383"/>
                      <a:pt x="412729" y="395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" name="Đồ họa 2">
                <a:extLst>
                  <a:ext uri="{FF2B5EF4-FFF2-40B4-BE49-F238E27FC236}">
                    <a16:creationId xmlns:a16="http://schemas.microsoft.com/office/drawing/2014/main" id="{D3C44450-CC93-4110-8F7F-72F78EA5472B}"/>
                  </a:ext>
                </a:extLst>
              </p:cNvPr>
              <p:cNvSpPr/>
              <p:nvPr/>
            </p:nvSpPr>
            <p:spPr>
              <a:xfrm>
                <a:off x="6708827" y="3424563"/>
                <a:ext cx="420448" cy="534406"/>
              </a:xfrm>
              <a:custGeom>
                <a:avLst/>
                <a:gdLst>
                  <a:gd name="connsiteX0" fmla="*/ 414063 w 420448"/>
                  <a:gd name="connsiteY0" fmla="*/ 234464 h 534406"/>
                  <a:gd name="connsiteX1" fmla="*/ 404347 w 420448"/>
                  <a:gd name="connsiteY1" fmla="*/ 181696 h 534406"/>
                  <a:gd name="connsiteX2" fmla="*/ 380344 w 420448"/>
                  <a:gd name="connsiteY2" fmla="*/ 145215 h 534406"/>
                  <a:gd name="connsiteX3" fmla="*/ 311764 w 420448"/>
                  <a:gd name="connsiteY3" fmla="*/ 140453 h 534406"/>
                  <a:gd name="connsiteX4" fmla="*/ 303763 w 420448"/>
                  <a:gd name="connsiteY4" fmla="*/ 134452 h 534406"/>
                  <a:gd name="connsiteX5" fmla="*/ 235183 w 420448"/>
                  <a:gd name="connsiteY5" fmla="*/ 129689 h 534406"/>
                  <a:gd name="connsiteX6" fmla="*/ 227277 w 420448"/>
                  <a:gd name="connsiteY6" fmla="*/ 123689 h 534406"/>
                  <a:gd name="connsiteX7" fmla="*/ 168794 w 420448"/>
                  <a:gd name="connsiteY7" fmla="*/ 116735 h 534406"/>
                  <a:gd name="connsiteX8" fmla="*/ 155364 w 420448"/>
                  <a:gd name="connsiteY8" fmla="*/ 43107 h 534406"/>
                  <a:gd name="connsiteX9" fmla="*/ 97928 w 420448"/>
                  <a:gd name="connsiteY9" fmla="*/ 816 h 534406"/>
                  <a:gd name="connsiteX10" fmla="*/ 59161 w 420448"/>
                  <a:gd name="connsiteY10" fmla="*/ 60728 h 534406"/>
                  <a:gd name="connsiteX11" fmla="*/ 94499 w 420448"/>
                  <a:gd name="connsiteY11" fmla="*/ 253610 h 534406"/>
                  <a:gd name="connsiteX12" fmla="*/ 80973 w 420448"/>
                  <a:gd name="connsiteY12" fmla="*/ 243323 h 534406"/>
                  <a:gd name="connsiteX13" fmla="*/ 7250 w 420448"/>
                  <a:gd name="connsiteY13" fmla="*/ 253324 h 534406"/>
                  <a:gd name="connsiteX14" fmla="*/ 24871 w 420448"/>
                  <a:gd name="connsiteY14" fmla="*/ 321428 h 534406"/>
                  <a:gd name="connsiteX15" fmla="*/ 168603 w 420448"/>
                  <a:gd name="connsiteY15" fmla="*/ 522310 h 534406"/>
                  <a:gd name="connsiteX16" fmla="*/ 170794 w 420448"/>
                  <a:gd name="connsiteY16" fmla="*/ 534407 h 534406"/>
                  <a:gd name="connsiteX17" fmla="*/ 410348 w 420448"/>
                  <a:gd name="connsiteY17" fmla="*/ 490496 h 534406"/>
                  <a:gd name="connsiteX18" fmla="*/ 409014 w 420448"/>
                  <a:gd name="connsiteY18" fmla="*/ 479162 h 534406"/>
                  <a:gd name="connsiteX19" fmla="*/ 412729 w 420448"/>
                  <a:gd name="connsiteY19" fmla="*/ 395913 h 534406"/>
                  <a:gd name="connsiteX20" fmla="*/ 414063 w 420448"/>
                  <a:gd name="connsiteY20" fmla="*/ 234464 h 534406"/>
                  <a:gd name="connsiteX21" fmla="*/ 388917 w 420448"/>
                  <a:gd name="connsiteY21" fmla="*/ 390865 h 534406"/>
                  <a:gd name="connsiteX22" fmla="*/ 383964 w 420448"/>
                  <a:gd name="connsiteY22" fmla="*/ 470303 h 534406"/>
                  <a:gd name="connsiteX23" fmla="*/ 190320 w 420448"/>
                  <a:gd name="connsiteY23" fmla="*/ 505832 h 534406"/>
                  <a:gd name="connsiteX24" fmla="*/ 38873 w 420448"/>
                  <a:gd name="connsiteY24" fmla="*/ 301235 h 534406"/>
                  <a:gd name="connsiteX25" fmla="*/ 27919 w 420448"/>
                  <a:gd name="connsiteY25" fmla="*/ 266468 h 534406"/>
                  <a:gd name="connsiteX26" fmla="*/ 68496 w 420448"/>
                  <a:gd name="connsiteY26" fmla="*/ 264182 h 534406"/>
                  <a:gd name="connsiteX27" fmla="*/ 106310 w 420448"/>
                  <a:gd name="connsiteY27" fmla="*/ 317522 h 534406"/>
                  <a:gd name="connsiteX28" fmla="*/ 130313 w 420448"/>
                  <a:gd name="connsiteY28" fmla="*/ 313046 h 534406"/>
                  <a:gd name="connsiteX29" fmla="*/ 83164 w 420448"/>
                  <a:gd name="connsiteY29" fmla="*/ 56252 h 534406"/>
                  <a:gd name="connsiteX30" fmla="*/ 102309 w 420448"/>
                  <a:gd name="connsiteY30" fmla="*/ 24819 h 534406"/>
                  <a:gd name="connsiteX31" fmla="*/ 131265 w 420448"/>
                  <a:gd name="connsiteY31" fmla="*/ 47393 h 534406"/>
                  <a:gd name="connsiteX32" fmla="*/ 166032 w 420448"/>
                  <a:gd name="connsiteY32" fmla="*/ 236941 h 534406"/>
                  <a:gd name="connsiteX33" fmla="*/ 190035 w 420448"/>
                  <a:gd name="connsiteY33" fmla="*/ 232559 h 534406"/>
                  <a:gd name="connsiteX34" fmla="*/ 173175 w 420448"/>
                  <a:gd name="connsiteY34" fmla="*/ 140643 h 534406"/>
                  <a:gd name="connsiteX35" fmla="*/ 214704 w 420448"/>
                  <a:gd name="connsiteY35" fmla="*/ 144548 h 534406"/>
                  <a:gd name="connsiteX36" fmla="*/ 227277 w 420448"/>
                  <a:gd name="connsiteY36" fmla="*/ 164456 h 534406"/>
                  <a:gd name="connsiteX37" fmla="*/ 238041 w 420448"/>
                  <a:gd name="connsiteY37" fmla="*/ 223320 h 534406"/>
                  <a:gd name="connsiteX38" fmla="*/ 262044 w 420448"/>
                  <a:gd name="connsiteY38" fmla="*/ 218939 h 534406"/>
                  <a:gd name="connsiteX39" fmla="*/ 251280 w 420448"/>
                  <a:gd name="connsiteY39" fmla="*/ 159979 h 534406"/>
                  <a:gd name="connsiteX40" fmla="*/ 249090 w 420448"/>
                  <a:gd name="connsiteY40" fmla="*/ 151597 h 534406"/>
                  <a:gd name="connsiteX41" fmla="*/ 291285 w 420448"/>
                  <a:gd name="connsiteY41" fmla="*/ 155407 h 534406"/>
                  <a:gd name="connsiteX42" fmla="*/ 303763 w 420448"/>
                  <a:gd name="connsiteY42" fmla="*/ 175219 h 534406"/>
                  <a:gd name="connsiteX43" fmla="*/ 314622 w 420448"/>
                  <a:gd name="connsiteY43" fmla="*/ 234179 h 534406"/>
                  <a:gd name="connsiteX44" fmla="*/ 338625 w 420448"/>
                  <a:gd name="connsiteY44" fmla="*/ 229797 h 534406"/>
                  <a:gd name="connsiteX45" fmla="*/ 327766 w 420448"/>
                  <a:gd name="connsiteY45" fmla="*/ 170837 h 534406"/>
                  <a:gd name="connsiteX46" fmla="*/ 325575 w 420448"/>
                  <a:gd name="connsiteY46" fmla="*/ 162360 h 534406"/>
                  <a:gd name="connsiteX47" fmla="*/ 367676 w 420448"/>
                  <a:gd name="connsiteY47" fmla="*/ 166170 h 534406"/>
                  <a:gd name="connsiteX48" fmla="*/ 380249 w 420448"/>
                  <a:gd name="connsiteY48" fmla="*/ 186077 h 534406"/>
                  <a:gd name="connsiteX49" fmla="*/ 389964 w 420448"/>
                  <a:gd name="connsiteY49" fmla="*/ 238941 h 534406"/>
                  <a:gd name="connsiteX50" fmla="*/ 388917 w 420448"/>
                  <a:gd name="connsiteY50" fmla="*/ 390865 h 53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20448" h="534406">
                    <a:moveTo>
                      <a:pt x="414063" y="234464"/>
                    </a:moveTo>
                    <a:lnTo>
                      <a:pt x="404347" y="181696"/>
                    </a:lnTo>
                    <a:cubicBezTo>
                      <a:pt x="401394" y="165503"/>
                      <a:pt x="393108" y="152930"/>
                      <a:pt x="380344" y="145215"/>
                    </a:cubicBezTo>
                    <a:cubicBezTo>
                      <a:pt x="356151" y="130547"/>
                      <a:pt x="322337" y="137595"/>
                      <a:pt x="311764" y="140453"/>
                    </a:cubicBezTo>
                    <a:cubicBezTo>
                      <a:pt x="309288" y="138262"/>
                      <a:pt x="306716" y="136166"/>
                      <a:pt x="303763" y="134452"/>
                    </a:cubicBezTo>
                    <a:cubicBezTo>
                      <a:pt x="279570" y="119783"/>
                      <a:pt x="245851" y="126927"/>
                      <a:pt x="235183" y="129689"/>
                    </a:cubicBezTo>
                    <a:cubicBezTo>
                      <a:pt x="232707" y="127499"/>
                      <a:pt x="230135" y="125403"/>
                      <a:pt x="227277" y="123689"/>
                    </a:cubicBezTo>
                    <a:cubicBezTo>
                      <a:pt x="208418" y="112354"/>
                      <a:pt x="183843" y="114164"/>
                      <a:pt x="168794" y="116735"/>
                    </a:cubicBezTo>
                    <a:lnTo>
                      <a:pt x="155364" y="43107"/>
                    </a:lnTo>
                    <a:cubicBezTo>
                      <a:pt x="149172" y="9579"/>
                      <a:pt x="121740" y="-3565"/>
                      <a:pt x="97928" y="816"/>
                    </a:cubicBezTo>
                    <a:cubicBezTo>
                      <a:pt x="74020" y="5198"/>
                      <a:pt x="53065" y="27200"/>
                      <a:pt x="59161" y="60728"/>
                    </a:cubicBezTo>
                    <a:lnTo>
                      <a:pt x="94499" y="253610"/>
                    </a:lnTo>
                    <a:cubicBezTo>
                      <a:pt x="90213" y="249609"/>
                      <a:pt x="85736" y="246180"/>
                      <a:pt x="80973" y="243323"/>
                    </a:cubicBezTo>
                    <a:cubicBezTo>
                      <a:pt x="47636" y="223320"/>
                      <a:pt x="19442" y="234464"/>
                      <a:pt x="7250" y="253324"/>
                    </a:cubicBezTo>
                    <a:cubicBezTo>
                      <a:pt x="-5133" y="272564"/>
                      <a:pt x="-3132" y="302187"/>
                      <a:pt x="24871" y="321428"/>
                    </a:cubicBezTo>
                    <a:cubicBezTo>
                      <a:pt x="109453" y="379911"/>
                      <a:pt x="153840" y="441824"/>
                      <a:pt x="168603" y="522310"/>
                    </a:cubicBezTo>
                    <a:lnTo>
                      <a:pt x="170794" y="534407"/>
                    </a:lnTo>
                    <a:lnTo>
                      <a:pt x="410348" y="490496"/>
                    </a:lnTo>
                    <a:lnTo>
                      <a:pt x="409014" y="479162"/>
                    </a:lnTo>
                    <a:cubicBezTo>
                      <a:pt x="408919" y="478781"/>
                      <a:pt x="404442" y="436775"/>
                      <a:pt x="412729" y="395913"/>
                    </a:cubicBezTo>
                    <a:cubicBezTo>
                      <a:pt x="422540" y="348193"/>
                      <a:pt x="423016" y="283423"/>
                      <a:pt x="414063" y="234464"/>
                    </a:cubicBezTo>
                    <a:close/>
                    <a:moveTo>
                      <a:pt x="388917" y="390865"/>
                    </a:moveTo>
                    <a:cubicBezTo>
                      <a:pt x="382535" y="422488"/>
                      <a:pt x="383011" y="454016"/>
                      <a:pt x="383964" y="470303"/>
                    </a:cubicBezTo>
                    <a:lnTo>
                      <a:pt x="190320" y="505832"/>
                    </a:lnTo>
                    <a:cubicBezTo>
                      <a:pt x="172223" y="424298"/>
                      <a:pt x="125074" y="360766"/>
                      <a:pt x="38873" y="301235"/>
                    </a:cubicBezTo>
                    <a:cubicBezTo>
                      <a:pt x="23061" y="290281"/>
                      <a:pt x="22109" y="275612"/>
                      <a:pt x="27919" y="266468"/>
                    </a:cubicBezTo>
                    <a:cubicBezTo>
                      <a:pt x="33634" y="257610"/>
                      <a:pt x="47731" y="251705"/>
                      <a:pt x="68496" y="264182"/>
                    </a:cubicBezTo>
                    <a:cubicBezTo>
                      <a:pt x="87069" y="275327"/>
                      <a:pt x="102976" y="298949"/>
                      <a:pt x="106310" y="317522"/>
                    </a:cubicBezTo>
                    <a:lnTo>
                      <a:pt x="130313" y="313046"/>
                    </a:lnTo>
                    <a:lnTo>
                      <a:pt x="83164" y="56252"/>
                    </a:lnTo>
                    <a:cubicBezTo>
                      <a:pt x="79735" y="37583"/>
                      <a:pt x="90308" y="27010"/>
                      <a:pt x="102309" y="24819"/>
                    </a:cubicBezTo>
                    <a:cubicBezTo>
                      <a:pt x="114216" y="22628"/>
                      <a:pt x="127836" y="28724"/>
                      <a:pt x="131265" y="47393"/>
                    </a:cubicBezTo>
                    <a:lnTo>
                      <a:pt x="166032" y="236941"/>
                    </a:lnTo>
                    <a:lnTo>
                      <a:pt x="190035" y="232559"/>
                    </a:lnTo>
                    <a:lnTo>
                      <a:pt x="173175" y="140643"/>
                    </a:lnTo>
                    <a:cubicBezTo>
                      <a:pt x="185463" y="138548"/>
                      <a:pt x="203084" y="137500"/>
                      <a:pt x="214704" y="144548"/>
                    </a:cubicBezTo>
                    <a:cubicBezTo>
                      <a:pt x="221372" y="148644"/>
                      <a:pt x="225563" y="155121"/>
                      <a:pt x="227277" y="164456"/>
                    </a:cubicBezTo>
                    <a:lnTo>
                      <a:pt x="238041" y="223320"/>
                    </a:lnTo>
                    <a:lnTo>
                      <a:pt x="262044" y="218939"/>
                    </a:lnTo>
                    <a:lnTo>
                      <a:pt x="251280" y="159979"/>
                    </a:lnTo>
                    <a:cubicBezTo>
                      <a:pt x="250709" y="157026"/>
                      <a:pt x="249947" y="154264"/>
                      <a:pt x="249090" y="151597"/>
                    </a:cubicBezTo>
                    <a:cubicBezTo>
                      <a:pt x="261377" y="149406"/>
                      <a:pt x="279474" y="148168"/>
                      <a:pt x="291285" y="155407"/>
                    </a:cubicBezTo>
                    <a:cubicBezTo>
                      <a:pt x="297953" y="159503"/>
                      <a:pt x="302049" y="165980"/>
                      <a:pt x="303763" y="175219"/>
                    </a:cubicBezTo>
                    <a:lnTo>
                      <a:pt x="314622" y="234179"/>
                    </a:lnTo>
                    <a:lnTo>
                      <a:pt x="338625" y="229797"/>
                    </a:lnTo>
                    <a:lnTo>
                      <a:pt x="327766" y="170837"/>
                    </a:lnTo>
                    <a:cubicBezTo>
                      <a:pt x="327195" y="167885"/>
                      <a:pt x="326433" y="165122"/>
                      <a:pt x="325575" y="162360"/>
                    </a:cubicBezTo>
                    <a:cubicBezTo>
                      <a:pt x="337672" y="160169"/>
                      <a:pt x="355770" y="158931"/>
                      <a:pt x="367676" y="166170"/>
                    </a:cubicBezTo>
                    <a:cubicBezTo>
                      <a:pt x="374343" y="170266"/>
                      <a:pt x="378534" y="176743"/>
                      <a:pt x="380249" y="186077"/>
                    </a:cubicBezTo>
                    <a:lnTo>
                      <a:pt x="389964" y="238941"/>
                    </a:lnTo>
                    <a:cubicBezTo>
                      <a:pt x="398346" y="284375"/>
                      <a:pt x="397965" y="346859"/>
                      <a:pt x="388917" y="390865"/>
                    </a:cubicBezTo>
                    <a:close/>
                  </a:path>
                </a:pathLst>
              </a:custGeom>
              <a:solidFill>
                <a:srgbClr val="61181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2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46581" y="129842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1148386" y="913954"/>
            <a:ext cx="9438334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vi-VN" dirty="0">
                <a:hlinkClick r:id="rId3"/>
              </a:rPr>
              <a:t>https://cis01.central.ucv.ro/site/Vol2-IntegralCalculus.pdf</a:t>
            </a:r>
            <a:endParaRPr lang="vi-VN" dirty="0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1148386" y="2025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Bài</a:t>
            </a:r>
            <a:r>
              <a:rPr lang="en-US" sz="2800" b="1" spc="0" baseline="0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spc="0" baseline="0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tập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4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Nhóm 5">
            <a:extLst>
              <a:ext uri="{FF2B5EF4-FFF2-40B4-BE49-F238E27FC236}">
                <a16:creationId xmlns:a16="http://schemas.microsoft.com/office/drawing/2014/main" id="{0AC8AE8F-5933-6CE3-BF9D-CCC30079505A}"/>
              </a:ext>
            </a:extLst>
          </p:cNvPr>
          <p:cNvGrpSpPr/>
          <p:nvPr/>
        </p:nvGrpSpPr>
        <p:grpSpPr>
          <a:xfrm>
            <a:off x="2009387" y="1299318"/>
            <a:ext cx="3999971" cy="1569660"/>
            <a:chOff x="2096029" y="980011"/>
            <a:chExt cx="3999971" cy="1569660"/>
          </a:xfrm>
        </p:grpSpPr>
        <p:sp>
          <p:nvSpPr>
            <p:cNvPr id="8" name="Đồ họa 4">
              <a:extLst>
                <a:ext uri="{FF2B5EF4-FFF2-40B4-BE49-F238E27FC236}">
                  <a16:creationId xmlns:a16="http://schemas.microsoft.com/office/drawing/2014/main" id="{D3AC0AC7-4B59-47C6-A8BD-236093DA00A7}"/>
                </a:ext>
              </a:extLst>
            </p:cNvPr>
            <p:cNvSpPr/>
            <p:nvPr/>
          </p:nvSpPr>
          <p:spPr>
            <a:xfrm>
              <a:off x="2187474" y="1196162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0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0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9" name="Đồ họa 4">
              <a:extLst>
                <a:ext uri="{FF2B5EF4-FFF2-40B4-BE49-F238E27FC236}">
                  <a16:creationId xmlns:a16="http://schemas.microsoft.com/office/drawing/2014/main" id="{63BE8150-2F69-4DF6-BF4B-012533178F25}"/>
                </a:ext>
              </a:extLst>
            </p:cNvPr>
            <p:cNvSpPr txBox="1"/>
            <p:nvPr/>
          </p:nvSpPr>
          <p:spPr>
            <a:xfrm>
              <a:off x="2096029" y="980011"/>
              <a:ext cx="63671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7" name="Đồ họa 4">
              <a:extLst>
                <a:ext uri="{FF2B5EF4-FFF2-40B4-BE49-F238E27FC236}">
                  <a16:creationId xmlns:a16="http://schemas.microsoft.com/office/drawing/2014/main" id="{E02CFFCD-0AE3-4685-A8A4-8F9DCC78C3FC}"/>
                </a:ext>
              </a:extLst>
            </p:cNvPr>
            <p:cNvSpPr/>
            <p:nvPr/>
          </p:nvSpPr>
          <p:spPr>
            <a:xfrm>
              <a:off x="2766287" y="1768248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Thông </a:t>
              </a:r>
              <a:r>
                <a:rPr lang="en-US" sz="2800" b="1" dirty="0" err="1">
                  <a:solidFill>
                    <a:srgbClr val="611817"/>
                  </a:solidFill>
                </a:rPr>
                <a:t>lượng</a:t>
              </a:r>
              <a:r>
                <a:rPr lang="en-US" sz="2800" b="1" dirty="0">
                  <a:solidFill>
                    <a:srgbClr val="611817"/>
                  </a:solidFill>
                </a:rPr>
                <a:t>, dive, </a:t>
              </a:r>
              <a:r>
                <a:rPr lang="en-US" sz="2800" b="1" dirty="0" err="1">
                  <a:solidFill>
                    <a:srgbClr val="611817"/>
                  </a:solidFill>
                </a:rPr>
                <a:t>trường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ống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DFD1B87-4588-F0AA-241C-DD03D148E42A}"/>
              </a:ext>
            </a:extLst>
          </p:cNvPr>
          <p:cNvGrpSpPr/>
          <p:nvPr/>
        </p:nvGrpSpPr>
        <p:grpSpPr>
          <a:xfrm>
            <a:off x="4436504" y="2943222"/>
            <a:ext cx="4409839" cy="1569660"/>
            <a:chOff x="4366424" y="2880577"/>
            <a:chExt cx="4409839" cy="1569660"/>
          </a:xfrm>
        </p:grpSpPr>
        <p:sp>
          <p:nvSpPr>
            <p:cNvPr id="10" name="Đồ họa 4">
              <a:extLst>
                <a:ext uri="{FF2B5EF4-FFF2-40B4-BE49-F238E27FC236}">
                  <a16:creationId xmlns:a16="http://schemas.microsoft.com/office/drawing/2014/main" id="{40FD5572-3980-4455-B254-EEA4204E0DE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11" name="Đồ họa 4">
              <a:extLst>
                <a:ext uri="{FF2B5EF4-FFF2-40B4-BE49-F238E27FC236}">
                  <a16:creationId xmlns:a16="http://schemas.microsoft.com/office/drawing/2014/main" id="{B0CE2396-04AD-4CBF-951B-19AD4CD6B661}"/>
                </a:ext>
              </a:extLst>
            </p:cNvPr>
            <p:cNvSpPr txBox="1"/>
            <p:nvPr/>
          </p:nvSpPr>
          <p:spPr>
            <a:xfrm>
              <a:off x="4366424" y="2880577"/>
              <a:ext cx="89639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vi-VN" sz="9600" spc="0" baseline="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36" name="Đồ họa 4">
              <a:extLst>
                <a:ext uri="{FF2B5EF4-FFF2-40B4-BE49-F238E27FC236}">
                  <a16:creationId xmlns:a16="http://schemas.microsoft.com/office/drawing/2014/main" id="{1D154696-20A3-4769-BCDF-44E06BD191E4}"/>
                </a:ext>
              </a:extLst>
            </p:cNvPr>
            <p:cNvSpPr/>
            <p:nvPr/>
          </p:nvSpPr>
          <p:spPr>
            <a:xfrm>
              <a:off x="5446550" y="3670487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>
                  <a:solidFill>
                    <a:srgbClr val="611817"/>
                  </a:solidFill>
                </a:rPr>
                <a:t>Hoàn </a:t>
              </a:r>
              <a:r>
                <a:rPr lang="en-US" sz="2800" b="1" dirty="0" err="1">
                  <a:solidFill>
                    <a:srgbClr val="611817"/>
                  </a:solidFill>
                </a:rPr>
                <a:t>lưu</a:t>
              </a:r>
              <a:r>
                <a:rPr lang="en-US" sz="2800" b="1" dirty="0">
                  <a:solidFill>
                    <a:srgbClr val="611817"/>
                  </a:solidFill>
                </a:rPr>
                <a:t>, </a:t>
              </a:r>
              <a:r>
                <a:rPr lang="en-US" sz="2800" b="1" dirty="0" err="1">
                  <a:solidFill>
                    <a:srgbClr val="611817"/>
                  </a:solidFill>
                </a:rPr>
                <a:t>véctơ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xoáy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B5AD507-7385-4370-9CA9-D5C890234307}"/>
              </a:ext>
            </a:extLst>
          </p:cNvPr>
          <p:cNvSpPr/>
          <p:nvPr/>
        </p:nvSpPr>
        <p:spPr>
          <a:xfrm>
            <a:off x="1107381" y="434967"/>
            <a:ext cx="4760686" cy="40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600"/>
          </a:p>
        </p:txBody>
      </p:sp>
      <p:sp>
        <p:nvSpPr>
          <p:cNvPr id="39" name="Đồ họa 4">
            <a:extLst>
              <a:ext uri="{FF2B5EF4-FFF2-40B4-BE49-F238E27FC236}">
                <a16:creationId xmlns:a16="http://schemas.microsoft.com/office/drawing/2014/main" id="{89A18212-86F3-4A59-B182-0A46E29D7FA2}"/>
              </a:ext>
            </a:extLst>
          </p:cNvPr>
          <p:cNvSpPr txBox="1"/>
          <p:nvPr/>
        </p:nvSpPr>
        <p:spPr>
          <a:xfrm>
            <a:off x="1060964" y="343826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Nội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dung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bài</a:t>
            </a:r>
            <a:r>
              <a:rPr lang="en-US" sz="3200" b="0" i="0" dirty="0">
                <a:solidFill>
                  <a:srgbClr val="611817"/>
                </a:solidFill>
                <a:effectLst/>
                <a:latin typeface="+mj-lt"/>
              </a:rPr>
              <a:t> </a:t>
            </a:r>
            <a:r>
              <a:rPr lang="en-US" sz="3200" b="0" i="0" dirty="0" err="1">
                <a:solidFill>
                  <a:srgbClr val="611817"/>
                </a:solidFill>
                <a:effectLst/>
                <a:latin typeface="+mj-lt"/>
              </a:rPr>
              <a:t>học</a:t>
            </a:r>
            <a:endParaRPr lang="vi-VN" sz="32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58A918B-B215-D705-AEFA-A4BF8B1410E1}"/>
              </a:ext>
            </a:extLst>
          </p:cNvPr>
          <p:cNvGrpSpPr/>
          <p:nvPr/>
        </p:nvGrpSpPr>
        <p:grpSpPr>
          <a:xfrm>
            <a:off x="6636507" y="4734523"/>
            <a:ext cx="4419671" cy="1569660"/>
            <a:chOff x="4366424" y="2880577"/>
            <a:chExt cx="4419671" cy="1569660"/>
          </a:xfrm>
        </p:grpSpPr>
        <p:sp>
          <p:nvSpPr>
            <p:cNvPr id="4" name="Đồ họa 4">
              <a:extLst>
                <a:ext uri="{FF2B5EF4-FFF2-40B4-BE49-F238E27FC236}">
                  <a16:creationId xmlns:a16="http://schemas.microsoft.com/office/drawing/2014/main" id="{19D662CE-976D-F863-6CB4-0FA95213DF5E}"/>
                </a:ext>
              </a:extLst>
            </p:cNvPr>
            <p:cNvSpPr/>
            <p:nvPr/>
          </p:nvSpPr>
          <p:spPr>
            <a:xfrm>
              <a:off x="4669109" y="3096728"/>
              <a:ext cx="677956" cy="677956"/>
            </a:xfrm>
            <a:custGeom>
              <a:avLst/>
              <a:gdLst>
                <a:gd name="connsiteX0" fmla="*/ 677956 w 677956"/>
                <a:gd name="connsiteY0" fmla="*/ 338978 h 677956"/>
                <a:gd name="connsiteX1" fmla="*/ 338978 w 677956"/>
                <a:gd name="connsiteY1" fmla="*/ 677956 h 677956"/>
                <a:gd name="connsiteX2" fmla="*/ 0 w 677956"/>
                <a:gd name="connsiteY2" fmla="*/ 338978 h 677956"/>
                <a:gd name="connsiteX3" fmla="*/ 338978 w 677956"/>
                <a:gd name="connsiteY3" fmla="*/ 0 h 677956"/>
                <a:gd name="connsiteX4" fmla="*/ 677956 w 677956"/>
                <a:gd name="connsiteY4" fmla="*/ 338978 h 6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56" h="677956">
                  <a:moveTo>
                    <a:pt x="677956" y="338978"/>
                  </a:moveTo>
                  <a:cubicBezTo>
                    <a:pt x="677956" y="526191"/>
                    <a:pt x="526191" y="677956"/>
                    <a:pt x="338978" y="677956"/>
                  </a:cubicBezTo>
                  <a:cubicBezTo>
                    <a:pt x="151766" y="677956"/>
                    <a:pt x="0" y="526191"/>
                    <a:pt x="0" y="338978"/>
                  </a:cubicBezTo>
                  <a:cubicBezTo>
                    <a:pt x="0" y="151766"/>
                    <a:pt x="151766" y="0"/>
                    <a:pt x="338978" y="0"/>
                  </a:cubicBezTo>
                  <a:cubicBezTo>
                    <a:pt x="526191" y="0"/>
                    <a:pt x="677956" y="151766"/>
                    <a:pt x="677956" y="338978"/>
                  </a:cubicBezTo>
                  <a:close/>
                </a:path>
              </a:pathLst>
            </a:custGeom>
            <a:solidFill>
              <a:srgbClr val="FFFFFF"/>
            </a:solidFill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2800"/>
            </a:p>
          </p:txBody>
        </p:sp>
        <p:sp>
          <p:nvSpPr>
            <p:cNvPr id="7" name="Đồ họa 4">
              <a:extLst>
                <a:ext uri="{FF2B5EF4-FFF2-40B4-BE49-F238E27FC236}">
                  <a16:creationId xmlns:a16="http://schemas.microsoft.com/office/drawing/2014/main" id="{EE7B26F6-9506-37C6-8D3B-F3D7005485E1}"/>
                </a:ext>
              </a:extLst>
            </p:cNvPr>
            <p:cNvSpPr txBox="1"/>
            <p:nvPr/>
          </p:nvSpPr>
          <p:spPr>
            <a:xfrm>
              <a:off x="4366424" y="2880577"/>
              <a:ext cx="9300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600" dirty="0">
                  <a:solidFill>
                    <a:srgbClr val="611817"/>
                  </a:solidFill>
                  <a:latin typeface="+mj-lt"/>
                  <a:cs typeface="Arial"/>
                  <a:sym typeface="Arial"/>
                  <a:rtl val="0"/>
                </a:rPr>
                <a:t>3</a:t>
              </a:r>
              <a:endPara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endParaRPr>
            </a:p>
          </p:txBody>
        </p:sp>
        <p:sp>
          <p:nvSpPr>
            <p:cNvPr id="12" name="Đồ họa 4">
              <a:extLst>
                <a:ext uri="{FF2B5EF4-FFF2-40B4-BE49-F238E27FC236}">
                  <a16:creationId xmlns:a16="http://schemas.microsoft.com/office/drawing/2014/main" id="{A7C416C2-E325-8E83-D357-87A39B642855}"/>
                </a:ext>
              </a:extLst>
            </p:cNvPr>
            <p:cNvSpPr/>
            <p:nvPr/>
          </p:nvSpPr>
          <p:spPr>
            <a:xfrm>
              <a:off x="5456382" y="3454926"/>
              <a:ext cx="3329713" cy="639516"/>
            </a:xfrm>
            <a:custGeom>
              <a:avLst/>
              <a:gdLst>
                <a:gd name="connsiteX0" fmla="*/ 0 w 3329713"/>
                <a:gd name="connsiteY0" fmla="*/ 0 h 639516"/>
                <a:gd name="connsiteX1" fmla="*/ 3329714 w 3329713"/>
                <a:gd name="connsiteY1" fmla="*/ 0 h 639516"/>
                <a:gd name="connsiteX2" fmla="*/ 3329714 w 3329713"/>
                <a:gd name="connsiteY2" fmla="*/ 639516 h 639516"/>
                <a:gd name="connsiteX3" fmla="*/ 0 w 3329713"/>
                <a:gd name="connsiteY3" fmla="*/ 639516 h 63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9713" h="639516">
                  <a:moveTo>
                    <a:pt x="0" y="0"/>
                  </a:moveTo>
                  <a:lnTo>
                    <a:pt x="3329714" y="0"/>
                  </a:lnTo>
                  <a:lnTo>
                    <a:pt x="3329714" y="639516"/>
                  </a:lnTo>
                  <a:lnTo>
                    <a:pt x="0" y="639516"/>
                  </a:lnTo>
                  <a:close/>
                </a:path>
              </a:pathLst>
            </a:custGeom>
            <a:noFill/>
            <a:ln w="6776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2800" b="1" dirty="0" err="1">
                  <a:solidFill>
                    <a:srgbClr val="611817"/>
                  </a:solidFill>
                </a:rPr>
                <a:t>Trường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thế</a:t>
              </a:r>
              <a:r>
                <a:rPr lang="en-US" sz="2800" b="1" dirty="0">
                  <a:solidFill>
                    <a:srgbClr val="611817"/>
                  </a:solidFill>
                </a:rPr>
                <a:t> - </a:t>
              </a:r>
              <a:r>
                <a:rPr lang="en-US" sz="2800" b="1" dirty="0" err="1">
                  <a:solidFill>
                    <a:srgbClr val="611817"/>
                  </a:solidFill>
                </a:rPr>
                <a:t>hàm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thế</a:t>
              </a:r>
              <a:r>
                <a:rPr lang="en-US" sz="2800" b="1" dirty="0">
                  <a:solidFill>
                    <a:srgbClr val="611817"/>
                  </a:solidFill>
                </a:rPr>
                <a:t> </a:t>
              </a:r>
              <a:r>
                <a:rPr lang="en-US" sz="2800" b="1" dirty="0" err="1">
                  <a:solidFill>
                    <a:srgbClr val="611817"/>
                  </a:solidFill>
                </a:rPr>
                <a:t>vị</a:t>
              </a:r>
              <a:endParaRPr lang="vi-VN" sz="2800" b="1" dirty="0">
                <a:solidFill>
                  <a:srgbClr val="61181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7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84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01757" y="129842"/>
            <a:ext cx="502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véctơ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 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853541" y="1038955"/>
                <a:ext cx="9611054" cy="238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Nhắc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về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hàm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véctơ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Giả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sử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là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ánh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xạ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hàm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véctơ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biến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xác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Nế</a:t>
                </a:r>
                <a:r>
                  <a:rPr lang="en-US" sz="2400" dirty="0"/>
                  <a:t>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400" dirty="0"/>
                  <a:t>, ta </a:t>
                </a:r>
                <a:r>
                  <a:rPr lang="en-US" sz="2400" dirty="0" err="1"/>
                  <a:t>viết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).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).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).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vi-VN" sz="24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1" y="1038955"/>
                <a:ext cx="9611054" cy="2387320"/>
              </a:xfrm>
              <a:prstGeom prst="rect">
                <a:avLst/>
              </a:prstGeom>
              <a:blipFill>
                <a:blip r:embed="rId3"/>
                <a:stretch>
                  <a:fillRect l="-951" b="-459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2">
            <a:extLst>
              <a:ext uri="{FF2B5EF4-FFF2-40B4-BE49-F238E27FC236}">
                <a16:creationId xmlns:a16="http://schemas.microsoft.com/office/drawing/2014/main" id="{AC997C15-8601-0BC6-C510-EE57BBBDC862}"/>
              </a:ext>
            </a:extLst>
          </p:cNvPr>
          <p:cNvSpPr txBox="1"/>
          <p:nvPr/>
        </p:nvSpPr>
        <p:spPr>
          <a:xfrm>
            <a:off x="4927600" y="2641600"/>
            <a:ext cx="914400" cy="198438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8265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4678108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dirty="0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184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01757" y="129842"/>
            <a:ext cx="5029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Khái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niệm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véctơ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 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592384" y="1012249"/>
                <a:ext cx="10005932" cy="249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Định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nghĩa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véctơ</a:t>
                </a:r>
                <a:r>
                  <a:rPr lang="en-US" sz="2400" dirty="0"/>
                  <a:t>: Cho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 là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miền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mở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.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trường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véctơ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hiệu</a:t>
                </a:r>
                <a:r>
                  <a:rPr lang="en-US" sz="2400" dirty="0"/>
                  <a:t> là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84" y="1012249"/>
                <a:ext cx="10005932" cy="2494144"/>
              </a:xfrm>
              <a:prstGeom prst="rect">
                <a:avLst/>
              </a:prstGeom>
              <a:blipFill>
                <a:blip r:embed="rId3"/>
                <a:stretch>
                  <a:fillRect l="-914" b="-440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4DEEBBD6-4F75-B2A4-98A5-07F7257A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12" y="3677350"/>
            <a:ext cx="3045550" cy="27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5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83286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573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Thông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lượng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dive,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ống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4FB8E4-BA90-E443-1F97-F488651B5052}"/>
              </a:ext>
            </a:extLst>
          </p:cNvPr>
          <p:cNvSpPr txBox="1"/>
          <p:nvPr/>
        </p:nvSpPr>
        <p:spPr>
          <a:xfrm>
            <a:off x="853541" y="1153142"/>
            <a:ext cx="9611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sz="2400" b="1" dirty="0">
                <a:solidFill>
                  <a:srgbClr val="FF0000"/>
                </a:solidFill>
              </a:rPr>
              <a:t>Thông </a:t>
            </a:r>
            <a:r>
              <a:rPr lang="en-US" sz="2400" b="1" dirty="0" err="1">
                <a:solidFill>
                  <a:srgbClr val="FF0000"/>
                </a:solidFill>
              </a:rPr>
              <a:t>lượng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Cho là     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      là </a:t>
            </a:r>
            <a:r>
              <a:rPr lang="en-US" sz="2400" dirty="0" err="1"/>
              <a:t>một</a:t>
            </a:r>
            <a:r>
              <a:rPr lang="en-US" sz="2400" dirty="0"/>
              <a:t> 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véctơ</a:t>
            </a:r>
            <a:r>
              <a:rPr lang="en-US" sz="2400" dirty="0"/>
              <a:t>. </a:t>
            </a:r>
            <a:r>
              <a:rPr lang="en-US" sz="2400" dirty="0" err="1"/>
              <a:t>Đại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: 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   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là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     </a:t>
            </a:r>
            <a:r>
              <a:rPr lang="en-US" sz="2400" dirty="0" err="1"/>
              <a:t>đi</a:t>
            </a:r>
            <a:r>
              <a:rPr lang="en-US" sz="2400" dirty="0"/>
              <a:t> qua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    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Hộp Văn bản 1">
            <a:extLst>
              <a:ext uri="{FF2B5EF4-FFF2-40B4-BE49-F238E27FC236}">
                <a16:creationId xmlns:a16="http://schemas.microsoft.com/office/drawing/2014/main" id="{FC477881-EE87-E446-BCFB-33241267A57C}"/>
              </a:ext>
            </a:extLst>
          </p:cNvPr>
          <p:cNvSpPr txBox="1"/>
          <p:nvPr/>
        </p:nvSpPr>
        <p:spPr>
          <a:xfrm>
            <a:off x="935234" y="3657408"/>
            <a:ext cx="9611054" cy="278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b. Dive:</a:t>
            </a:r>
            <a:r>
              <a:rPr lang="en-US" sz="2400" dirty="0"/>
              <a:t> Cho     là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véctơ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                là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đạo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tổng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là </a:t>
            </a:r>
            <a:r>
              <a:rPr lang="en-US" sz="2400" b="1" dirty="0"/>
              <a:t>dive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véctơ</a:t>
            </a:r>
            <a:r>
              <a:rPr lang="en-US" sz="2400" dirty="0"/>
              <a:t>     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kí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là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div      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5C3AB83C-A243-6CD2-A757-758C91FEAFE7}"/>
                  </a:ext>
                </a:extLst>
              </p:cNvPr>
              <p:cNvSpPr txBox="1"/>
              <p:nvPr/>
            </p:nvSpPr>
            <p:spPr>
              <a:xfrm>
                <a:off x="4542107" y="1305752"/>
                <a:ext cx="322755" cy="410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5C3AB83C-A243-6CD2-A757-758C91FEA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07" y="1305752"/>
                <a:ext cx="322755" cy="4107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95F1FE93-0C69-510B-B0A1-057ADCB19AC5}"/>
                  </a:ext>
                </a:extLst>
              </p:cNvPr>
              <p:cNvSpPr txBox="1"/>
              <p:nvPr/>
            </p:nvSpPr>
            <p:spPr>
              <a:xfrm>
                <a:off x="8596501" y="1177662"/>
                <a:ext cx="418970" cy="51565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95F1FE93-0C69-510B-B0A1-057ADCB1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01" y="1177662"/>
                <a:ext cx="418970" cy="515656"/>
              </a:xfrm>
              <a:prstGeom prst="rect">
                <a:avLst/>
              </a:prstGeom>
              <a:blipFill>
                <a:blip r:embed="rId4"/>
                <a:stretch>
                  <a:fillRect t="-16471" r="-217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2674E8CF-B968-5AB7-ED54-C07A190CFD8B}"/>
                  </a:ext>
                </a:extLst>
              </p:cNvPr>
              <p:cNvSpPr txBox="1"/>
              <p:nvPr/>
            </p:nvSpPr>
            <p:spPr>
              <a:xfrm>
                <a:off x="5326065" y="1799248"/>
                <a:ext cx="4273241" cy="82177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𝑑𝑦𝑑𝑧</m:t>
                          </m:r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𝑑𝑧𝑑𝑥</m:t>
                          </m:r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2674E8CF-B968-5AB7-ED54-C07A190C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5" y="1799248"/>
                <a:ext cx="4273241" cy="82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8DC77159-4D38-AD20-9E5A-C8D143260351}"/>
                  </a:ext>
                </a:extLst>
              </p:cNvPr>
              <p:cNvSpPr txBox="1"/>
              <p:nvPr/>
            </p:nvSpPr>
            <p:spPr>
              <a:xfrm>
                <a:off x="5779330" y="2782169"/>
                <a:ext cx="435340" cy="53580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8DC77159-4D38-AD20-9E5A-C8D14326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330" y="2782169"/>
                <a:ext cx="435340" cy="535803"/>
              </a:xfrm>
              <a:prstGeom prst="rect">
                <a:avLst/>
              </a:prstGeom>
              <a:blipFill>
                <a:blip r:embed="rId6"/>
                <a:stretch>
                  <a:fillRect t="-15909" r="-211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423925B0-9592-0729-08E7-EE4D4E50CC60}"/>
                  </a:ext>
                </a:extLst>
              </p:cNvPr>
              <p:cNvSpPr txBox="1"/>
              <p:nvPr/>
            </p:nvSpPr>
            <p:spPr>
              <a:xfrm>
                <a:off x="8805986" y="2948305"/>
                <a:ext cx="346740" cy="40190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423925B0-9592-0729-08E7-EE4D4E50C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986" y="2948305"/>
                <a:ext cx="346740" cy="4019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14A6190C-3111-924C-5D4E-A0D496EC7D5C}"/>
                  </a:ext>
                </a:extLst>
              </p:cNvPr>
              <p:cNvSpPr txBox="1"/>
              <p:nvPr/>
            </p:nvSpPr>
            <p:spPr>
              <a:xfrm>
                <a:off x="8725892" y="3745489"/>
                <a:ext cx="1302653" cy="5380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14A6190C-3111-924C-5D4E-A0D496EC7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92" y="3745489"/>
                <a:ext cx="1302653" cy="538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A5E0BD00-5A87-6D15-4B17-DE5D8A500949}"/>
                  </a:ext>
                </a:extLst>
              </p:cNvPr>
              <p:cNvSpPr txBox="1"/>
              <p:nvPr/>
            </p:nvSpPr>
            <p:spPr>
              <a:xfrm>
                <a:off x="2948250" y="3658676"/>
                <a:ext cx="437765" cy="5380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A5E0BD00-5A87-6D15-4B17-DE5D8A50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250" y="3658676"/>
                <a:ext cx="437765" cy="538052"/>
              </a:xfrm>
              <a:prstGeom prst="rect">
                <a:avLst/>
              </a:prstGeom>
              <a:blipFill>
                <a:blip r:embed="rId9"/>
                <a:stretch>
                  <a:fillRect t="-15909" r="-211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48A085AB-8866-6390-058B-A8F635C81721}"/>
                  </a:ext>
                </a:extLst>
              </p:cNvPr>
              <p:cNvSpPr txBox="1"/>
              <p:nvPr/>
            </p:nvSpPr>
            <p:spPr>
              <a:xfrm>
                <a:off x="1522680" y="5280228"/>
                <a:ext cx="419198" cy="51593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48A085AB-8866-6390-058B-A8F635C81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680" y="5280228"/>
                <a:ext cx="419198" cy="515937"/>
              </a:xfrm>
              <a:prstGeom prst="rect">
                <a:avLst/>
              </a:prstGeom>
              <a:blipFill>
                <a:blip r:embed="rId10"/>
                <a:stretch>
                  <a:fillRect t="-16471" r="-2029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A2343B89-9BD0-D27C-0955-AAD942B54F4F}"/>
                  </a:ext>
                </a:extLst>
              </p:cNvPr>
              <p:cNvSpPr txBox="1"/>
              <p:nvPr/>
            </p:nvSpPr>
            <p:spPr>
              <a:xfrm>
                <a:off x="6214670" y="4764291"/>
                <a:ext cx="419100" cy="51593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A2343B89-9BD0-D27C-0955-AAD942B54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670" y="4764291"/>
                <a:ext cx="419100" cy="515937"/>
              </a:xfrm>
              <a:prstGeom prst="rect">
                <a:avLst/>
              </a:prstGeom>
              <a:blipFill>
                <a:blip r:embed="rId11"/>
                <a:stretch>
                  <a:fillRect t="-16667" r="-217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C3E8ED77-1BF7-A917-3F38-F17035F59089}"/>
                  </a:ext>
                </a:extLst>
              </p:cNvPr>
              <p:cNvSpPr txBox="1"/>
              <p:nvPr/>
            </p:nvSpPr>
            <p:spPr>
              <a:xfrm>
                <a:off x="8231584" y="4158215"/>
                <a:ext cx="2062790" cy="88045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vi-V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vi-V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vi-V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vi-VN"/>
              </a:p>
            </p:txBody>
          </p:sp>
        </mc:Choice>
        <mc:Fallback xmlns=""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C3E8ED77-1BF7-A917-3F38-F17035F5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4" y="4158215"/>
                <a:ext cx="2062790" cy="8804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19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83286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573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Thông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lượng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dive,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ống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/>
              <p:nvPr/>
            </p:nvSpPr>
            <p:spPr>
              <a:xfrm>
                <a:off x="771848" y="1796350"/>
                <a:ext cx="9611054" cy="2431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c.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Trường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ống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được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trường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ống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𝑑𝑖𝑣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/>
                  <a:t>Tính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chất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Nếu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là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𝑣𝑎𝑜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𝑟𝑎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endParaRPr lang="en-US" sz="2400" b="1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" y="1796350"/>
                <a:ext cx="9611054" cy="2431243"/>
              </a:xfrm>
              <a:prstGeom prst="rect">
                <a:avLst/>
              </a:prstGeom>
              <a:blipFill>
                <a:blip r:embed="rId3"/>
                <a:stretch>
                  <a:fillRect l="-1015" r="-63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0">
            <a:extLst>
              <a:ext uri="{FF2B5EF4-FFF2-40B4-BE49-F238E27FC236}">
                <a16:creationId xmlns:a16="http://schemas.microsoft.com/office/drawing/2014/main" id="{70623826-D27C-51D7-2479-787503E16D80}"/>
              </a:ext>
            </a:extLst>
          </p:cNvPr>
          <p:cNvSpPr txBox="1"/>
          <p:nvPr/>
        </p:nvSpPr>
        <p:spPr>
          <a:xfrm>
            <a:off x="8505540" y="348491"/>
            <a:ext cx="2832919" cy="1573221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99620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83286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573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Thông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lượng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dive,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ống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/>
              <p:nvPr/>
            </p:nvSpPr>
            <p:spPr>
              <a:xfrm>
                <a:off x="771848" y="1193689"/>
                <a:ext cx="10362979" cy="176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1: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20201 NN1)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qua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cầu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vi-V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sz="2400" dirty="0"/>
                  <a:t> hướng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ngoài</a:t>
                </a:r>
                <a:r>
                  <a:rPr lang="en-US" sz="2400" dirty="0"/>
                  <a:t>.  </a:t>
                </a:r>
              </a:p>
            </p:txBody>
          </p:sp>
        </mc:Choice>
        <mc:Fallback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" y="1193689"/>
                <a:ext cx="10362979" cy="1764522"/>
              </a:xfrm>
              <a:prstGeom prst="rect">
                <a:avLst/>
              </a:prstGeom>
              <a:blipFill>
                <a:blip r:embed="rId3"/>
                <a:stretch>
                  <a:fillRect l="-941" b="-69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8">
            <a:extLst>
              <a:ext uri="{FF2B5EF4-FFF2-40B4-BE49-F238E27FC236}">
                <a16:creationId xmlns:a16="http://schemas.microsoft.com/office/drawing/2014/main" id="{1FC64EA9-4917-E48B-DBEE-8A4B23B8DCFD}"/>
              </a:ext>
            </a:extLst>
          </p:cNvPr>
          <p:cNvSpPr txBox="1"/>
          <p:nvPr/>
        </p:nvSpPr>
        <p:spPr>
          <a:xfrm>
            <a:off x="3689390" y="2392015"/>
            <a:ext cx="2440644" cy="477517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5798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853541" y="129842"/>
            <a:ext cx="583286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6367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sz="9600" spc="0" baseline="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202504"/>
            <a:ext cx="5731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Thông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lượng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dive,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trường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ống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/>
              <p:nvPr/>
            </p:nvSpPr>
            <p:spPr>
              <a:xfrm>
                <a:off x="771848" y="1193689"/>
                <a:ext cx="10362979" cy="174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FF0000"/>
                    </a:solidFill>
                  </a:rPr>
                  <a:t>Bài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2:</a:t>
                </a:r>
                <a:r>
                  <a:rPr lang="en-US" sz="2400" dirty="0"/>
                  <a:t> </a:t>
                </a:r>
                <a:r>
                  <a:rPr lang="en-US" sz="2400" b="1" dirty="0"/>
                  <a:t>(CK 20172 NN1)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qua </a:t>
                </a:r>
                <a:r>
                  <a:rPr lang="en-US" sz="2400" dirty="0" err="1"/>
                  <a:t>mặt</a:t>
                </a:r>
                <a:r>
                  <a:rPr lang="en-US" sz="2400" dirty="0"/>
                  <a:t> paraboloid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hướng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trên</a:t>
                </a:r>
                <a:r>
                  <a:rPr lang="en-US" sz="2400" dirty="0"/>
                  <a:t>.  </a:t>
                </a:r>
              </a:p>
            </p:txBody>
          </p:sp>
        </mc:Choice>
        <mc:Fallback>
          <p:sp>
            <p:nvSpPr>
              <p:cNvPr id="4" name="Hộp Văn bản 1">
                <a:extLst>
                  <a:ext uri="{FF2B5EF4-FFF2-40B4-BE49-F238E27FC236}">
                    <a16:creationId xmlns:a16="http://schemas.microsoft.com/office/drawing/2014/main" id="{7620EEEF-851C-09F3-5B7B-95AA4526E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8" y="1193689"/>
                <a:ext cx="10362979" cy="1749774"/>
              </a:xfrm>
              <a:prstGeom prst="rect">
                <a:avLst/>
              </a:prstGeom>
              <a:blipFill>
                <a:blip r:embed="rId3"/>
                <a:stretch>
                  <a:fillRect l="-941" b="-66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>
            <a:extLst>
              <a:ext uri="{FF2B5EF4-FFF2-40B4-BE49-F238E27FC236}">
                <a16:creationId xmlns:a16="http://schemas.microsoft.com/office/drawing/2014/main" id="{4E2642C5-6DDD-DED5-9B47-5628C6F47B24}"/>
              </a:ext>
            </a:extLst>
          </p:cNvPr>
          <p:cNvSpPr txBox="1"/>
          <p:nvPr/>
        </p:nvSpPr>
        <p:spPr>
          <a:xfrm>
            <a:off x="6096000" y="1725094"/>
            <a:ext cx="4308919" cy="634647"/>
          </a:xfrm>
          <a:prstGeom prst="rect">
            <a:avLst/>
          </a:prstGeom>
        </p:spPr>
        <p:txBody>
          <a:bodyPr>
            <a:normAutofit/>
          </a:bodyPr>
          <a:lstStyle/>
          <a:p>
            <a:pPr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1533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/>
          <p:nvPr/>
        </p:nvSpPr>
        <p:spPr>
          <a:xfrm>
            <a:off x="1000012" y="197610"/>
            <a:ext cx="4117691" cy="711450"/>
          </a:xfrm>
          <a:custGeom>
            <a:avLst/>
            <a:gdLst>
              <a:gd name="connsiteX0" fmla="*/ 0 w 4476750"/>
              <a:gd name="connsiteY0" fmla="*/ 0 h 838200"/>
              <a:gd name="connsiteX1" fmla="*/ 4476750 w 4476750"/>
              <a:gd name="connsiteY1" fmla="*/ 0 h 838200"/>
              <a:gd name="connsiteX2" fmla="*/ 4476750 w 4476750"/>
              <a:gd name="connsiteY2" fmla="*/ 838200 h 838200"/>
              <a:gd name="connsiteX3" fmla="*/ 0 w 4476750"/>
              <a:gd name="connsiteY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838200">
                <a:moveTo>
                  <a:pt x="0" y="0"/>
                </a:moveTo>
                <a:lnTo>
                  <a:pt x="4476750" y="0"/>
                </a:lnTo>
                <a:lnTo>
                  <a:pt x="4476750" y="83820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B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7" name="Đồ họa 4">
            <a:extLst>
              <a:ext uri="{FF2B5EF4-FFF2-40B4-BE49-F238E27FC236}">
                <a16:creationId xmlns:a16="http://schemas.microsoft.com/office/drawing/2014/main" id="{B2AA74DD-4CCA-45C7-AA68-1858A98E0119}"/>
              </a:ext>
            </a:extLst>
          </p:cNvPr>
          <p:cNvSpPr txBox="1"/>
          <p:nvPr/>
        </p:nvSpPr>
        <p:spPr>
          <a:xfrm>
            <a:off x="135135" y="-231495"/>
            <a:ext cx="8963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600" dirty="0">
                <a:solidFill>
                  <a:srgbClr val="611817"/>
                </a:solidFill>
                <a:latin typeface="+mj-lt"/>
                <a:cs typeface="Arial"/>
                <a:sym typeface="Arial"/>
                <a:rtl val="0"/>
              </a:rPr>
              <a:t>2</a:t>
            </a:r>
            <a:endParaRPr lang="vi-VN" sz="9600" spc="0" baseline="0" dirty="0">
              <a:solidFill>
                <a:srgbClr val="611817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9" name="Đồ họa 4">
            <a:extLst>
              <a:ext uri="{FF2B5EF4-FFF2-40B4-BE49-F238E27FC236}">
                <a16:creationId xmlns:a16="http://schemas.microsoft.com/office/drawing/2014/main" id="{AC4EAB12-2A9A-4D25-95BE-CFD905FFCDD3}"/>
              </a:ext>
            </a:extLst>
          </p:cNvPr>
          <p:cNvSpPr/>
          <p:nvPr/>
        </p:nvSpPr>
        <p:spPr>
          <a:xfrm>
            <a:off x="719804" y="300799"/>
            <a:ext cx="4678108" cy="898493"/>
          </a:xfrm>
          <a:custGeom>
            <a:avLst/>
            <a:gdLst>
              <a:gd name="connsiteX0" fmla="*/ 0 w 4678108"/>
              <a:gd name="connsiteY0" fmla="*/ 0 h 898493"/>
              <a:gd name="connsiteX1" fmla="*/ 4678109 w 4678108"/>
              <a:gd name="connsiteY1" fmla="*/ 0 h 898493"/>
              <a:gd name="connsiteX2" fmla="*/ 4678109 w 4678108"/>
              <a:gd name="connsiteY2" fmla="*/ 898493 h 898493"/>
              <a:gd name="connsiteX3" fmla="*/ 0 w 4678108"/>
              <a:gd name="connsiteY3" fmla="*/ 898493 h 89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108" h="898493">
                <a:moveTo>
                  <a:pt x="0" y="0"/>
                </a:moveTo>
                <a:lnTo>
                  <a:pt x="4678109" y="0"/>
                </a:lnTo>
                <a:lnTo>
                  <a:pt x="4678109" y="898493"/>
                </a:lnTo>
                <a:lnTo>
                  <a:pt x="0" y="89849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0" name="Đồ họa 4">
            <a:extLst>
              <a:ext uri="{FF2B5EF4-FFF2-40B4-BE49-F238E27FC236}">
                <a16:creationId xmlns:a16="http://schemas.microsoft.com/office/drawing/2014/main" id="{23D1F212-2C64-40F3-914B-8EFD4765C29F}"/>
              </a:ext>
            </a:extLst>
          </p:cNvPr>
          <p:cNvSpPr txBox="1"/>
          <p:nvPr/>
        </p:nvSpPr>
        <p:spPr>
          <a:xfrm>
            <a:off x="955346" y="328088"/>
            <a:ext cx="414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Hoàn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lưu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,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véctơ</a:t>
            </a:r>
            <a:r>
              <a:rPr lang="en-US" sz="2800" b="1" dirty="0">
                <a:solidFill>
                  <a:srgbClr val="611817"/>
                </a:solidFill>
                <a:cs typeface="Arial"/>
                <a:sym typeface="Arial"/>
                <a:rtl val="0"/>
              </a:rPr>
              <a:t> </a:t>
            </a:r>
            <a:r>
              <a:rPr lang="en-US" sz="2800" b="1" dirty="0" err="1">
                <a:solidFill>
                  <a:srgbClr val="611817"/>
                </a:solidFill>
                <a:cs typeface="Arial"/>
                <a:sym typeface="Arial"/>
                <a:rtl val="0"/>
              </a:rPr>
              <a:t>xoáy</a:t>
            </a:r>
            <a:endParaRPr lang="vi-VN" sz="2800" b="1" spc="0" baseline="0" dirty="0">
              <a:solidFill>
                <a:srgbClr val="611817"/>
              </a:solidFill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/>
              <p:nvPr/>
            </p:nvSpPr>
            <p:spPr>
              <a:xfrm>
                <a:off x="955346" y="1023679"/>
                <a:ext cx="10105944" cy="2386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a. Hoàn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lưu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</a:t>
                </a:r>
                <a:r>
                  <a:rPr lang="en-US" sz="2400" dirty="0"/>
                  <a:t> Cho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(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hoặc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kín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. </a:t>
                </a:r>
                <a:r>
                  <a:rPr lang="en-US" sz="2400" dirty="0" err="1"/>
                  <a:t>Đại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pHide m:val="on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hoàn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lưu</a:t>
                </a:r>
                <a:r>
                  <a:rPr lang="en-US" sz="2400" b="1" dirty="0"/>
                  <a:t> ( </a:t>
                </a:r>
                <a:r>
                  <a:rPr lang="en-US" sz="2400" b="1" dirty="0" err="1"/>
                  <a:t>lưu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số</a:t>
                </a:r>
                <a:r>
                  <a:rPr lang="en-US" sz="2400" b="1" dirty="0"/>
                  <a:t> )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dọc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vi-V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6C4FB8E4-BA90-E443-1F97-F488651B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1023679"/>
                <a:ext cx="10105944" cy="2386038"/>
              </a:xfrm>
              <a:prstGeom prst="rect">
                <a:avLst/>
              </a:prstGeom>
              <a:blipFill>
                <a:blip r:embed="rId3"/>
                <a:stretch>
                  <a:fillRect l="-965" t="-12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Hộp Văn bản 1">
                <a:extLst>
                  <a:ext uri="{FF2B5EF4-FFF2-40B4-BE49-F238E27FC236}">
                    <a16:creationId xmlns:a16="http://schemas.microsoft.com/office/drawing/2014/main" id="{C7EA85CB-7676-95BE-1913-309BCD2024E3}"/>
                  </a:ext>
                </a:extLst>
              </p:cNvPr>
              <p:cNvSpPr txBox="1"/>
              <p:nvPr/>
            </p:nvSpPr>
            <p:spPr>
              <a:xfrm>
                <a:off x="955346" y="3210727"/>
                <a:ext cx="9611054" cy="265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b.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Véctơ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xoáy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𝑟𝑜𝑡</m:t>
                        </m:r>
                      </m:e>
                    </m:acc>
                    <m:acc>
                      <m:accPr>
                        <m:chr m:val="⃗"/>
                        <m:ctrlP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vi-V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vi-V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vi-V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gọi</a:t>
                </a:r>
                <a:r>
                  <a:rPr lang="en-US" sz="2400" dirty="0"/>
                  <a:t> là </a:t>
                </a:r>
                <a:r>
                  <a:rPr lang="en-US" sz="2400" b="1" dirty="0" err="1"/>
                  <a:t>véctơ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xoáy</a:t>
                </a:r>
                <a:r>
                  <a:rPr lang="en-US" sz="2400" b="1" dirty="0"/>
                  <a:t>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rota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véctơ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vi-V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vi-V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3" name="Hộp Văn bản 1">
                <a:extLst>
                  <a:ext uri="{FF2B5EF4-FFF2-40B4-BE49-F238E27FC236}">
                    <a16:creationId xmlns:a16="http://schemas.microsoft.com/office/drawing/2014/main" id="{C7EA85CB-7676-95BE-1913-309BCD202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46" y="3210727"/>
                <a:ext cx="9611054" cy="2658228"/>
              </a:xfrm>
              <a:prstGeom prst="rect">
                <a:avLst/>
              </a:prstGeom>
              <a:blipFill>
                <a:blip r:embed="rId4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71211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 Tùy chỉnh">
      <a:majorFont>
        <a:latin typeface="UTM Neutra"/>
        <a:ea typeface=""/>
        <a:cs typeface=""/>
      </a:majorFont>
      <a:minorFont>
        <a:latin typeface="UTM 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0C8FC0F933E4B89EE90CEDA44C89A" ma:contentTypeVersion="4" ma:contentTypeDescription="Create a new document." ma:contentTypeScope="" ma:versionID="89bb5dca7a2874a2793b56936aa1e6f3">
  <xsd:schema xmlns:xsd="http://www.w3.org/2001/XMLSchema" xmlns:xs="http://www.w3.org/2001/XMLSchema" xmlns:p="http://schemas.microsoft.com/office/2006/metadata/properties" xmlns:ns2="6305e8c3-3bfe-43c6-994b-2fc4fb1a27c8" xmlns:ns3="9d916a09-66d7-4e1b-bb82-ff79cc1fdbd9" targetNamespace="http://schemas.microsoft.com/office/2006/metadata/properties" ma:root="true" ma:fieldsID="b6071a5184a60fa5745c14bf0e05dee5" ns2:_="" ns3:_="">
    <xsd:import namespace="6305e8c3-3bfe-43c6-994b-2fc4fb1a27c8"/>
    <xsd:import namespace="9d916a09-66d7-4e1b-bb82-ff79cc1fdb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5e8c3-3bfe-43c6-994b-2fc4fb1a2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916a09-66d7-4e1b-bb82-ff79cc1fd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41D01C-C9BA-4FDB-8DC9-33E8C5641915}">
  <ds:schemaRefs>
    <ds:schemaRef ds:uri="http://purl.org/dc/elements/1.1/"/>
    <ds:schemaRef ds:uri="9d916a09-66d7-4e1b-bb82-ff79cc1fdbd9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6305e8c3-3bfe-43c6-994b-2fc4fb1a27c8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E29358B-85B5-4454-8A0A-6557D5895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5e8c3-3bfe-43c6-994b-2fc4fb1a27c8"/>
    <ds:schemaRef ds:uri="9d916a09-66d7-4e1b-bb82-ff79cc1fd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CE1A81-E73C-4917-9D39-4D85FE78C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7681</TotalTime>
  <Words>915</Words>
  <Application>Microsoft Office PowerPoint</Application>
  <PresentationFormat>Màn hình rộng</PresentationFormat>
  <Paragraphs>85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3" baseType="lpstr">
      <vt:lpstr>Cambria Math</vt:lpstr>
      <vt:lpstr>Calibri</vt:lpstr>
      <vt:lpstr>UTM Avo</vt:lpstr>
      <vt:lpstr>Arial</vt:lpstr>
      <vt:lpstr>UTM Neutra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Pham Thi Hong Hanh 20204546</dc:creator>
  <cp:lastModifiedBy>Ngo Ngoc Sam 20215469</cp:lastModifiedBy>
  <cp:revision>123</cp:revision>
  <dcterms:created xsi:type="dcterms:W3CDTF">2021-06-21T02:03:11Z</dcterms:created>
  <dcterms:modified xsi:type="dcterms:W3CDTF">2023-07-10T07:32:46Z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0x0101003BF0C8FC0F933E4B89EE90CEDA44C89A</vt:lpwstr>
  </property>
</Properties>
</file>